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69" r:id="rId2"/>
    <p:sldId id="566" r:id="rId3"/>
    <p:sldId id="567" r:id="rId4"/>
    <p:sldId id="441" r:id="rId5"/>
    <p:sldId id="442" r:id="rId6"/>
    <p:sldId id="443" r:id="rId7"/>
    <p:sldId id="444" r:id="rId8"/>
    <p:sldId id="458" r:id="rId9"/>
    <p:sldId id="459" r:id="rId10"/>
    <p:sldId id="407" r:id="rId11"/>
    <p:sldId id="404" r:id="rId12"/>
    <p:sldId id="402" r:id="rId13"/>
    <p:sldId id="405" r:id="rId14"/>
    <p:sldId id="445" r:id="rId15"/>
    <p:sldId id="422" r:id="rId16"/>
    <p:sldId id="343" r:id="rId17"/>
    <p:sldId id="409" r:id="rId18"/>
    <p:sldId id="449" r:id="rId19"/>
    <p:sldId id="461" r:id="rId20"/>
    <p:sldId id="460" r:id="rId21"/>
    <p:sldId id="434" r:id="rId22"/>
    <p:sldId id="424" r:id="rId23"/>
    <p:sldId id="452" r:id="rId24"/>
    <p:sldId id="453" r:id="rId25"/>
    <p:sldId id="454" r:id="rId26"/>
    <p:sldId id="455" r:id="rId27"/>
    <p:sldId id="425" r:id="rId28"/>
    <p:sldId id="426" r:id="rId29"/>
    <p:sldId id="427" r:id="rId30"/>
    <p:sldId id="423" r:id="rId31"/>
    <p:sldId id="462" r:id="rId32"/>
    <p:sldId id="463" r:id="rId33"/>
    <p:sldId id="435" r:id="rId34"/>
    <p:sldId id="436" r:id="rId35"/>
    <p:sldId id="439" r:id="rId36"/>
    <p:sldId id="450" r:id="rId37"/>
    <p:sldId id="437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DC3E6"/>
    <a:srgbClr val="843C0C"/>
    <a:srgbClr val="FFECB2"/>
    <a:srgbClr val="49CF80"/>
    <a:srgbClr val="F4B183"/>
    <a:srgbClr val="CDCDCD"/>
    <a:srgbClr val="548235"/>
    <a:srgbClr val="A6A6A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749" autoAdjust="0"/>
    <p:restoredTop sz="92388" autoAdjust="0"/>
  </p:normalViewPr>
  <p:slideViewPr>
    <p:cSldViewPr snapToGrid="0">
      <p:cViewPr varScale="1">
        <p:scale>
          <a:sx n="74" d="100"/>
          <a:sy n="74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0B9A3-A5EA-4248-9236-D977FCC07755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DB7A-E090-49C3-B71F-1804DAA06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02D62-8556-324F-91A9-35002822E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45BDA-CCD6-934A-9CD1-174CC862F2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F6EC2-9566-7145-A238-09324A4E4A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8D6B9-A5C8-B849-B8E9-897D0AE2F5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49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9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12BC9-BD10-4E7E-9A4D-350BF571A3A1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53.emf"/><Relationship Id="rId10" Type="http://schemas.openxmlformats.org/officeDocument/2006/relationships/image" Target="../media/image57.e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25.jpeg"/><Relationship Id="rId9" Type="http://schemas.openxmlformats.org/officeDocument/2006/relationships/image" Target="../media/image3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users.skynet.be/J.Beever/pave.ht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efros\Dropbox\courses\Computational%20Photography\my%20slides\project.wmv" TargetMode="External"/><Relationship Id="rId1" Type="http://schemas.microsoft.com/office/2007/relationships/media" Target="file:///C:\Users\efros\Dropbox\courses\Computational%20Photography\my%20slides\project.wmv" TargetMode="Externa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8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100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600B6-EDBB-054E-BB6B-042B13AC0D41}"/>
              </a:ext>
            </a:extLst>
          </p:cNvPr>
          <p:cNvSpPr txBox="1"/>
          <p:nvPr/>
        </p:nvSpPr>
        <p:spPr>
          <a:xfrm>
            <a:off x="423747" y="512956"/>
            <a:ext cx="482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(Mostly) Unsupervised linear models in imaging…</a:t>
            </a:r>
          </a:p>
        </p:txBody>
      </p:sp>
      <p:sp>
        <p:nvSpPr>
          <p:cNvPr id="3" name="Shape 667">
            <a:extLst>
              <a:ext uri="{FF2B5EF4-FFF2-40B4-BE49-F238E27FC236}">
                <a16:creationId xmlns:a16="http://schemas.microsoft.com/office/drawing/2014/main" id="{EB0514FB-4A06-874C-9989-D12B7E396254}"/>
              </a:ext>
            </a:extLst>
          </p:cNvPr>
          <p:cNvSpPr txBox="1">
            <a:spLocks/>
          </p:cNvSpPr>
          <p:nvPr/>
        </p:nvSpPr>
        <p:spPr>
          <a:xfrm>
            <a:off x="1903829" y="2034146"/>
            <a:ext cx="8384344" cy="27897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Many of these slides were adapted from: Srinivasa Narasimhan,  Todd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Zickler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, Steven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Gortler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Kayvon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Fatahalian</a:t>
            </a: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042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5D94F93-8A98-344A-BE3D-0E3E874DE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pencil of rays contains all views</a:t>
            </a:r>
          </a:p>
        </p:txBody>
      </p:sp>
      <p:sp>
        <p:nvSpPr>
          <p:cNvPr id="10243" name="Line 4">
            <a:extLst>
              <a:ext uri="{FF2B5EF4-FFF2-40B4-BE49-F238E27FC236}">
                <a16:creationId xmlns:a16="http://schemas.microsoft.com/office/drawing/2014/main" id="{9747FAA0-3E56-704F-9886-34430E121E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40351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5">
            <a:extLst>
              <a:ext uri="{FF2B5EF4-FFF2-40B4-BE49-F238E27FC236}">
                <a16:creationId xmlns:a16="http://schemas.microsoft.com/office/drawing/2014/main" id="{429AA2B9-21EA-0B40-8EF0-905E41F1DB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13276" y="2659064"/>
            <a:ext cx="373063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Line 6">
            <a:extLst>
              <a:ext uri="{FF2B5EF4-FFF2-40B4-BE49-F238E27FC236}">
                <a16:creationId xmlns:a16="http://schemas.microsoft.com/office/drawing/2014/main" id="{1C2D6D60-0B5C-A946-BC10-96CED4464F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6639" y="28749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Line 7">
            <a:extLst>
              <a:ext uri="{FF2B5EF4-FFF2-40B4-BE49-F238E27FC236}">
                <a16:creationId xmlns:a16="http://schemas.microsoft.com/office/drawing/2014/main" id="{FC84A354-CB4F-4D49-A1E3-FD8C36FB1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5" y="3481389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8">
            <a:extLst>
              <a:ext uri="{FF2B5EF4-FFF2-40B4-BE49-F238E27FC236}">
                <a16:creationId xmlns:a16="http://schemas.microsoft.com/office/drawing/2014/main" id="{38651EEC-6C49-4349-8C2E-15A023336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3864" y="3567114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Line 9">
            <a:extLst>
              <a:ext uri="{FF2B5EF4-FFF2-40B4-BE49-F238E27FC236}">
                <a16:creationId xmlns:a16="http://schemas.microsoft.com/office/drawing/2014/main" id="{6BB8BB69-8285-E04A-AA7F-721459837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6701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Line 10">
            <a:extLst>
              <a:ext uri="{FF2B5EF4-FFF2-40B4-BE49-F238E27FC236}">
                <a16:creationId xmlns:a16="http://schemas.microsoft.com/office/drawing/2014/main" id="{A1EB71C7-3803-D14E-9244-D1488EFB26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54613" y="20574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1">
            <a:extLst>
              <a:ext uri="{FF2B5EF4-FFF2-40B4-BE49-F238E27FC236}">
                <a16:creationId xmlns:a16="http://schemas.microsoft.com/office/drawing/2014/main" id="{47294260-FB89-3940-BC6D-D14B06EC02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1" y="3208338"/>
            <a:ext cx="3243263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2">
            <a:extLst>
              <a:ext uri="{FF2B5EF4-FFF2-40B4-BE49-F238E27FC236}">
                <a16:creationId xmlns:a16="http://schemas.microsoft.com/office/drawing/2014/main" id="{F91FBA85-DD58-5546-AD99-C7BE8A69D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2388" y="3563938"/>
            <a:ext cx="2030412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Line 13">
            <a:extLst>
              <a:ext uri="{FF2B5EF4-FFF2-40B4-BE49-F238E27FC236}">
                <a16:creationId xmlns:a16="http://schemas.microsoft.com/office/drawing/2014/main" id="{19822BDE-1390-F64B-B56C-4111A9C860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4939" y="3533776"/>
            <a:ext cx="2179637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Oval 14">
            <a:extLst>
              <a:ext uri="{FF2B5EF4-FFF2-40B4-BE49-F238E27FC236}">
                <a16:creationId xmlns:a16="http://schemas.microsoft.com/office/drawing/2014/main" id="{9BB6384C-B1C9-AC48-ACDA-157C82B79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id="{C78412A0-0F97-3C42-A94A-F843AB4B7B0D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1676400"/>
            <a:ext cx="1314450" cy="2133600"/>
            <a:chOff x="2244" y="1056"/>
            <a:chExt cx="828" cy="1344"/>
          </a:xfrm>
        </p:grpSpPr>
        <p:sp>
          <p:nvSpPr>
            <p:cNvPr id="10267" name="Line 17">
              <a:extLst>
                <a:ext uri="{FF2B5EF4-FFF2-40B4-BE49-F238E27FC236}">
                  <a16:creationId xmlns:a16="http://schemas.microsoft.com/office/drawing/2014/main" id="{11A2FF0E-A204-754D-B76E-2A2045035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Line 21">
              <a:extLst>
                <a:ext uri="{FF2B5EF4-FFF2-40B4-BE49-F238E27FC236}">
                  <a16:creationId xmlns:a16="http://schemas.microsoft.com/office/drawing/2014/main" id="{13F52C77-F4F1-3C41-824B-6E4C52D58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Text Box 31">
              <a:extLst>
                <a:ext uri="{FF2B5EF4-FFF2-40B4-BE49-F238E27FC236}">
                  <a16:creationId xmlns:a16="http://schemas.microsoft.com/office/drawing/2014/main" id="{B1DE1300-0270-6F41-B9A8-BFF66B6C5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1056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real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800"/>
                <a:t>camera</a:t>
              </a:r>
            </a:p>
          </p:txBody>
        </p:sp>
      </p:grpSp>
      <p:grpSp>
        <p:nvGrpSpPr>
          <p:cNvPr id="3" name="Group 37">
            <a:extLst>
              <a:ext uri="{FF2B5EF4-FFF2-40B4-BE49-F238E27FC236}">
                <a16:creationId xmlns:a16="http://schemas.microsoft.com/office/drawing/2014/main" id="{D40BE874-6357-D349-80F4-C2D58DA40F21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1752600"/>
            <a:ext cx="1905000" cy="3810000"/>
            <a:chOff x="3024" y="1104"/>
            <a:chExt cx="1200" cy="2400"/>
          </a:xfrm>
        </p:grpSpPr>
        <p:sp>
          <p:nvSpPr>
            <p:cNvPr id="10264" name="Line 22">
              <a:extLst>
                <a:ext uri="{FF2B5EF4-FFF2-40B4-BE49-F238E27FC236}">
                  <a16:creationId xmlns:a16="http://schemas.microsoft.com/office/drawing/2014/main" id="{0860AFA2-A62A-8D4B-9685-A960DD76A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Line 19">
              <a:extLst>
                <a:ext uri="{FF2B5EF4-FFF2-40B4-BE49-F238E27FC236}">
                  <a16:creationId xmlns:a16="http://schemas.microsoft.com/office/drawing/2014/main" id="{46D4BC38-563D-B24A-B4F3-7852B37F1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Text Box 32">
              <a:extLst>
                <a:ext uri="{FF2B5EF4-FFF2-40B4-BE49-F238E27FC236}">
                  <a16:creationId xmlns:a16="http://schemas.microsoft.com/office/drawing/2014/main" id="{D555E9CC-2077-EA46-9897-8A5811DBA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" y="1104"/>
              <a:ext cx="6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synthetic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800"/>
                <a:t>camera</a:t>
              </a:r>
            </a:p>
          </p:txBody>
        </p:sp>
      </p:grpSp>
      <p:grpSp>
        <p:nvGrpSpPr>
          <p:cNvPr id="4" name="Group 35">
            <a:extLst>
              <a:ext uri="{FF2B5EF4-FFF2-40B4-BE49-F238E27FC236}">
                <a16:creationId xmlns:a16="http://schemas.microsoft.com/office/drawing/2014/main" id="{3F7F9B53-A001-3349-A36B-BC22C78343B6}"/>
              </a:ext>
            </a:extLst>
          </p:cNvPr>
          <p:cNvGrpSpPr>
            <a:grpSpLocks/>
          </p:cNvGrpSpPr>
          <p:nvPr/>
        </p:nvGrpSpPr>
        <p:grpSpPr bwMode="auto">
          <a:xfrm>
            <a:off x="5889625" y="2841626"/>
            <a:ext cx="1131888" cy="925513"/>
            <a:chOff x="2750" y="1790"/>
            <a:chExt cx="713" cy="583"/>
          </a:xfrm>
        </p:grpSpPr>
        <p:sp>
          <p:nvSpPr>
            <p:cNvPr id="10258" name="Oval 24">
              <a:extLst>
                <a:ext uri="{FF2B5EF4-FFF2-40B4-BE49-F238E27FC236}">
                  <a16:creationId xmlns:a16="http://schemas.microsoft.com/office/drawing/2014/main" id="{3B1B4682-B177-1A44-961A-5D8B967C4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195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59" name="Oval 25">
              <a:extLst>
                <a:ext uri="{FF2B5EF4-FFF2-40B4-BE49-F238E27FC236}">
                  <a16:creationId xmlns:a16="http://schemas.microsoft.com/office/drawing/2014/main" id="{A6CC3A67-FFEF-0740-862E-3445E8BB6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07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0" name="Oval 26">
              <a:extLst>
                <a:ext uri="{FF2B5EF4-FFF2-40B4-BE49-F238E27FC236}">
                  <a16:creationId xmlns:a16="http://schemas.microsoft.com/office/drawing/2014/main" id="{C124C257-C826-B74C-8F6C-8CD63CEE7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24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1" name="Oval 28">
              <a:extLst>
                <a:ext uri="{FF2B5EF4-FFF2-40B4-BE49-F238E27FC236}">
                  <a16:creationId xmlns:a16="http://schemas.microsoft.com/office/drawing/2014/main" id="{4AD496AF-1F43-0143-B215-C1DAAC61C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179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2" name="Oval 29">
              <a:extLst>
                <a:ext uri="{FF2B5EF4-FFF2-40B4-BE49-F238E27FC236}">
                  <a16:creationId xmlns:a16="http://schemas.microsoft.com/office/drawing/2014/main" id="{C6EF9B9F-2B73-8340-8293-D1DFC4FE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5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3" name="Oval 30">
              <a:extLst>
                <a:ext uri="{FF2B5EF4-FFF2-40B4-BE49-F238E27FC236}">
                  <a16:creationId xmlns:a16="http://schemas.microsoft.com/office/drawing/2014/main" id="{9C83E30E-F4CB-7140-B43D-492DCF1BA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77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49252" name="Text Box 36">
            <a:extLst>
              <a:ext uri="{FF2B5EF4-FFF2-40B4-BE49-F238E27FC236}">
                <a16:creationId xmlns:a16="http://schemas.microsoft.com/office/drawing/2014/main" id="{58D6199A-773D-A74F-98F1-C2C7FB33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5907089"/>
            <a:ext cx="6870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Can generate any synthetic camera view</a:t>
            </a:r>
          </a:p>
          <a:p>
            <a:pPr>
              <a:spcBef>
                <a:spcPct val="0"/>
              </a:spcBef>
            </a:pPr>
            <a:r>
              <a:rPr lang="en-US" altLang="en-US"/>
              <a:t>as long as it has </a:t>
            </a:r>
            <a:r>
              <a:rPr lang="en-US" altLang="en-US" b="1"/>
              <a:t>the same center of projection</a:t>
            </a:r>
            <a:r>
              <a:rPr lang="en-US" alt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17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53CB99-68FF-9746-B2BB-95678F88480D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990600"/>
            <a:ext cx="1981200" cy="3989388"/>
            <a:chOff x="3264" y="624"/>
            <a:chExt cx="1248" cy="2513"/>
          </a:xfrm>
        </p:grpSpPr>
        <p:sp>
          <p:nvSpPr>
            <p:cNvPr id="11307" name="Line 3">
              <a:extLst>
                <a:ext uri="{FF2B5EF4-FFF2-40B4-BE49-F238E27FC236}">
                  <a16:creationId xmlns:a16="http://schemas.microsoft.com/office/drawing/2014/main" id="{D776E0B7-DBF0-874D-BD91-3CFB6FB71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624"/>
              <a:ext cx="0" cy="2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Text Box 4">
              <a:extLst>
                <a:ext uri="{FF2B5EF4-FFF2-40B4-BE49-F238E27FC236}">
                  <a16:creationId xmlns:a16="http://schemas.microsoft.com/office/drawing/2014/main" id="{F8A7A37B-D3AB-8C49-A019-5DAE8A2FE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1" y="2887"/>
              <a:ext cx="8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mosaic PP</a:t>
              </a:r>
            </a:p>
          </p:txBody>
        </p:sp>
        <p:sp>
          <p:nvSpPr>
            <p:cNvPr id="11309" name="Line 5">
              <a:extLst>
                <a:ext uri="{FF2B5EF4-FFF2-40B4-BE49-F238E27FC236}">
                  <a16:creationId xmlns:a16="http://schemas.microsoft.com/office/drawing/2014/main" id="{73617D13-828E-F646-9428-772C81441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832"/>
              <a:ext cx="33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1D79A337-8162-7E42-AE90-AC52D40291B0}"/>
              </a:ext>
            </a:extLst>
          </p:cNvPr>
          <p:cNvGrpSpPr>
            <a:grpSpLocks/>
          </p:cNvGrpSpPr>
          <p:nvPr/>
        </p:nvGrpSpPr>
        <p:grpSpPr bwMode="auto">
          <a:xfrm>
            <a:off x="4768850" y="1828800"/>
            <a:ext cx="946150" cy="1143000"/>
            <a:chOff x="1180" y="816"/>
            <a:chExt cx="596" cy="720"/>
          </a:xfrm>
        </p:grpSpPr>
        <p:sp>
          <p:nvSpPr>
            <p:cNvPr id="11300" name="Line 7">
              <a:extLst>
                <a:ext uri="{FF2B5EF4-FFF2-40B4-BE49-F238E27FC236}">
                  <a16:creationId xmlns:a16="http://schemas.microsoft.com/office/drawing/2014/main" id="{372569D0-2830-A043-8A1C-168FA6199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01" name="Group 8">
              <a:extLst>
                <a:ext uri="{FF2B5EF4-FFF2-40B4-BE49-F238E27FC236}">
                  <a16:creationId xmlns:a16="http://schemas.microsoft.com/office/drawing/2014/main" id="{04AD4A46-38B6-5D40-8B5F-37D2333EAAA2}"/>
                </a:ext>
              </a:extLst>
            </p:cNvPr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11302" name="Freeform 9">
                <a:extLst>
                  <a:ext uri="{FF2B5EF4-FFF2-40B4-BE49-F238E27FC236}">
                    <a16:creationId xmlns:a16="http://schemas.microsoft.com/office/drawing/2014/main" id="{02508BD3-DAC0-7A46-BB06-87FFD228A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5 w 202"/>
                  <a:gd name="T21" fmla="*/ 5 h 306"/>
                  <a:gd name="T22" fmla="*/ 6 w 202"/>
                  <a:gd name="T23" fmla="*/ 3 h 306"/>
                  <a:gd name="T24" fmla="*/ 7 w 202"/>
                  <a:gd name="T25" fmla="*/ 4 h 306"/>
                  <a:gd name="T26" fmla="*/ 8 w 202"/>
                  <a:gd name="T27" fmla="*/ 3 h 306"/>
                  <a:gd name="T28" fmla="*/ 8 w 202"/>
                  <a:gd name="T29" fmla="*/ 0 h 306"/>
                  <a:gd name="T30" fmla="*/ 9 w 202"/>
                  <a:gd name="T31" fmla="*/ 0 h 306"/>
                  <a:gd name="T32" fmla="*/ 10 w 202"/>
                  <a:gd name="T33" fmla="*/ 1 h 306"/>
                  <a:gd name="T34" fmla="*/ 10 w 202"/>
                  <a:gd name="T35" fmla="*/ 1 h 306"/>
                  <a:gd name="T36" fmla="*/ 11 w 202"/>
                  <a:gd name="T37" fmla="*/ 3 h 306"/>
                  <a:gd name="T38" fmla="*/ 11 w 202"/>
                  <a:gd name="T39" fmla="*/ 4 h 306"/>
                  <a:gd name="T40" fmla="*/ 12 w 202"/>
                  <a:gd name="T41" fmla="*/ 7 h 306"/>
                  <a:gd name="T42" fmla="*/ 12 w 202"/>
                  <a:gd name="T43" fmla="*/ 7 h 306"/>
                  <a:gd name="T44" fmla="*/ 14 w 202"/>
                  <a:gd name="T45" fmla="*/ 10 h 306"/>
                  <a:gd name="T46" fmla="*/ 14 w 202"/>
                  <a:gd name="T47" fmla="*/ 12 h 306"/>
                  <a:gd name="T48" fmla="*/ 15 w 202"/>
                  <a:gd name="T49" fmla="*/ 11 h 306"/>
                  <a:gd name="T50" fmla="*/ 16 w 202"/>
                  <a:gd name="T51" fmla="*/ 16 h 306"/>
                  <a:gd name="T52" fmla="*/ 16 w 202"/>
                  <a:gd name="T53" fmla="*/ 17 h 306"/>
                  <a:gd name="T54" fmla="*/ 17 w 202"/>
                  <a:gd name="T55" fmla="*/ 19 h 306"/>
                  <a:gd name="T56" fmla="*/ 18 w 202"/>
                  <a:gd name="T57" fmla="*/ 21 h 306"/>
                  <a:gd name="T58" fmla="*/ 18 w 202"/>
                  <a:gd name="T59" fmla="*/ 24 h 306"/>
                  <a:gd name="T60" fmla="*/ 18 w 202"/>
                  <a:gd name="T61" fmla="*/ 27 h 306"/>
                  <a:gd name="T62" fmla="*/ 19 w 202"/>
                  <a:gd name="T63" fmla="*/ 31 h 306"/>
                  <a:gd name="T64" fmla="*/ 19 w 202"/>
                  <a:gd name="T65" fmla="*/ 35 h 306"/>
                  <a:gd name="T66" fmla="*/ 20 w 202"/>
                  <a:gd name="T67" fmla="*/ 36 h 306"/>
                  <a:gd name="T68" fmla="*/ 20 w 202"/>
                  <a:gd name="T69" fmla="*/ 41 h 306"/>
                  <a:gd name="T70" fmla="*/ 20 w 202"/>
                  <a:gd name="T71" fmla="*/ 44 h 306"/>
                  <a:gd name="T72" fmla="*/ 20 w 202"/>
                  <a:gd name="T73" fmla="*/ 46 h 306"/>
                  <a:gd name="T74" fmla="*/ 21 w 202"/>
                  <a:gd name="T75" fmla="*/ 50 h 306"/>
                  <a:gd name="T76" fmla="*/ 22 w 202"/>
                  <a:gd name="T77" fmla="*/ 53 h 306"/>
                  <a:gd name="T78" fmla="*/ 23 w 202"/>
                  <a:gd name="T79" fmla="*/ 55 h 306"/>
                  <a:gd name="T80" fmla="*/ 23 w 202"/>
                  <a:gd name="T81" fmla="*/ 59 h 306"/>
                  <a:gd name="T82" fmla="*/ 23 w 202"/>
                  <a:gd name="T83" fmla="*/ 62 h 306"/>
                  <a:gd name="T84" fmla="*/ 23 w 202"/>
                  <a:gd name="T85" fmla="*/ 67 h 306"/>
                  <a:gd name="T86" fmla="*/ 23 w 202"/>
                  <a:gd name="T87" fmla="*/ 73 h 306"/>
                  <a:gd name="T88" fmla="*/ 24 w 202"/>
                  <a:gd name="T89" fmla="*/ 76 h 306"/>
                  <a:gd name="T90" fmla="*/ 25 w 202"/>
                  <a:gd name="T91" fmla="*/ 80 h 306"/>
                  <a:gd name="T92" fmla="*/ 25 w 202"/>
                  <a:gd name="T93" fmla="*/ 84 h 306"/>
                  <a:gd name="T94" fmla="*/ 26 w 202"/>
                  <a:gd name="T95" fmla="*/ 90 h 306"/>
                  <a:gd name="T96" fmla="*/ 26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3" name="Arc 10">
                <a:extLst>
                  <a:ext uri="{FF2B5EF4-FFF2-40B4-BE49-F238E27FC236}">
                    <a16:creationId xmlns:a16="http://schemas.microsoft.com/office/drawing/2014/main" id="{936F3661-552C-4A47-AD8E-9B34E0B54B4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04" name="Line 11">
                <a:extLst>
                  <a:ext uri="{FF2B5EF4-FFF2-40B4-BE49-F238E27FC236}">
                    <a16:creationId xmlns:a16="http://schemas.microsoft.com/office/drawing/2014/main" id="{4D6E282E-929C-724B-AFA9-03B2CBDE9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05" name="Oval 12">
                <a:extLst>
                  <a:ext uri="{FF2B5EF4-FFF2-40B4-BE49-F238E27FC236}">
                    <a16:creationId xmlns:a16="http://schemas.microsoft.com/office/drawing/2014/main" id="{EE149DF3-F31C-CB45-803A-DBA552C9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06" name="Line 13">
                <a:extLst>
                  <a:ext uri="{FF2B5EF4-FFF2-40B4-BE49-F238E27FC236}">
                    <a16:creationId xmlns:a16="http://schemas.microsoft.com/office/drawing/2014/main" id="{2FADFDC2-D2B2-FD41-BAC3-E2DB47AAF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268" name="Rectangle 14">
            <a:extLst>
              <a:ext uri="{FF2B5EF4-FFF2-40B4-BE49-F238E27FC236}">
                <a16:creationId xmlns:a16="http://schemas.microsoft.com/office/drawing/2014/main" id="{3AB79070-27E7-1C41-88DB-18410B766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reprojection</a:t>
            </a:r>
          </a:p>
        </p:txBody>
      </p:sp>
      <p:sp>
        <p:nvSpPr>
          <p:cNvPr id="11269" name="Rectangle 15">
            <a:extLst>
              <a:ext uri="{FF2B5EF4-FFF2-40B4-BE49-F238E27FC236}">
                <a16:creationId xmlns:a16="http://schemas.microsoft.com/office/drawing/2014/main" id="{1E54914A-72ED-0440-9C5C-46B32A04A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5181600"/>
            <a:ext cx="7772400" cy="1524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The mosaic has a natural interpretation in 3D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images are reprojected onto a common plane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mosaic is formed on this plane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Mosaic is a </a:t>
            </a:r>
            <a:r>
              <a:rPr lang="en-US" altLang="en-US" i="1"/>
              <a:t>synthetic wide-angle camera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BBFEAE4A-CE3A-6E4C-92C0-2C693959A380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286000"/>
            <a:ext cx="990600" cy="914400"/>
            <a:chOff x="1104" y="1104"/>
            <a:chExt cx="624" cy="576"/>
          </a:xfrm>
        </p:grpSpPr>
        <p:grpSp>
          <p:nvGrpSpPr>
            <p:cNvPr id="11293" name="Group 17">
              <a:extLst>
                <a:ext uri="{FF2B5EF4-FFF2-40B4-BE49-F238E27FC236}">
                  <a16:creationId xmlns:a16="http://schemas.microsoft.com/office/drawing/2014/main" id="{38E642F6-24B9-FD4C-A672-6B8FEF091271}"/>
                </a:ext>
              </a:extLst>
            </p:cNvPr>
            <p:cNvGrpSpPr>
              <a:grpSpLocks/>
            </p:cNvGrpSpPr>
            <p:nvPr/>
          </p:nvGrpSpPr>
          <p:grpSpPr bwMode="auto">
            <a:xfrm rot="4164331">
              <a:off x="1178" y="1270"/>
              <a:ext cx="260" cy="408"/>
              <a:chOff x="3979" y="3269"/>
              <a:chExt cx="260" cy="408"/>
            </a:xfrm>
          </p:grpSpPr>
          <p:sp>
            <p:nvSpPr>
              <p:cNvPr id="11295" name="Freeform 18">
                <a:extLst>
                  <a:ext uri="{FF2B5EF4-FFF2-40B4-BE49-F238E27FC236}">
                    <a16:creationId xmlns:a16="http://schemas.microsoft.com/office/drawing/2014/main" id="{0B290CF7-19C3-BA47-8210-620DA7D82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5 w 202"/>
                  <a:gd name="T21" fmla="*/ 5 h 306"/>
                  <a:gd name="T22" fmla="*/ 6 w 202"/>
                  <a:gd name="T23" fmla="*/ 3 h 306"/>
                  <a:gd name="T24" fmla="*/ 7 w 202"/>
                  <a:gd name="T25" fmla="*/ 4 h 306"/>
                  <a:gd name="T26" fmla="*/ 8 w 202"/>
                  <a:gd name="T27" fmla="*/ 3 h 306"/>
                  <a:gd name="T28" fmla="*/ 8 w 202"/>
                  <a:gd name="T29" fmla="*/ 0 h 306"/>
                  <a:gd name="T30" fmla="*/ 9 w 202"/>
                  <a:gd name="T31" fmla="*/ 0 h 306"/>
                  <a:gd name="T32" fmla="*/ 10 w 202"/>
                  <a:gd name="T33" fmla="*/ 1 h 306"/>
                  <a:gd name="T34" fmla="*/ 10 w 202"/>
                  <a:gd name="T35" fmla="*/ 1 h 306"/>
                  <a:gd name="T36" fmla="*/ 11 w 202"/>
                  <a:gd name="T37" fmla="*/ 3 h 306"/>
                  <a:gd name="T38" fmla="*/ 11 w 202"/>
                  <a:gd name="T39" fmla="*/ 4 h 306"/>
                  <a:gd name="T40" fmla="*/ 12 w 202"/>
                  <a:gd name="T41" fmla="*/ 7 h 306"/>
                  <a:gd name="T42" fmla="*/ 12 w 202"/>
                  <a:gd name="T43" fmla="*/ 7 h 306"/>
                  <a:gd name="T44" fmla="*/ 14 w 202"/>
                  <a:gd name="T45" fmla="*/ 10 h 306"/>
                  <a:gd name="T46" fmla="*/ 14 w 202"/>
                  <a:gd name="T47" fmla="*/ 12 h 306"/>
                  <a:gd name="T48" fmla="*/ 15 w 202"/>
                  <a:gd name="T49" fmla="*/ 11 h 306"/>
                  <a:gd name="T50" fmla="*/ 16 w 202"/>
                  <a:gd name="T51" fmla="*/ 16 h 306"/>
                  <a:gd name="T52" fmla="*/ 16 w 202"/>
                  <a:gd name="T53" fmla="*/ 17 h 306"/>
                  <a:gd name="T54" fmla="*/ 17 w 202"/>
                  <a:gd name="T55" fmla="*/ 19 h 306"/>
                  <a:gd name="T56" fmla="*/ 18 w 202"/>
                  <a:gd name="T57" fmla="*/ 21 h 306"/>
                  <a:gd name="T58" fmla="*/ 18 w 202"/>
                  <a:gd name="T59" fmla="*/ 24 h 306"/>
                  <a:gd name="T60" fmla="*/ 18 w 202"/>
                  <a:gd name="T61" fmla="*/ 27 h 306"/>
                  <a:gd name="T62" fmla="*/ 19 w 202"/>
                  <a:gd name="T63" fmla="*/ 31 h 306"/>
                  <a:gd name="T64" fmla="*/ 19 w 202"/>
                  <a:gd name="T65" fmla="*/ 35 h 306"/>
                  <a:gd name="T66" fmla="*/ 20 w 202"/>
                  <a:gd name="T67" fmla="*/ 36 h 306"/>
                  <a:gd name="T68" fmla="*/ 20 w 202"/>
                  <a:gd name="T69" fmla="*/ 41 h 306"/>
                  <a:gd name="T70" fmla="*/ 20 w 202"/>
                  <a:gd name="T71" fmla="*/ 44 h 306"/>
                  <a:gd name="T72" fmla="*/ 20 w 202"/>
                  <a:gd name="T73" fmla="*/ 46 h 306"/>
                  <a:gd name="T74" fmla="*/ 21 w 202"/>
                  <a:gd name="T75" fmla="*/ 50 h 306"/>
                  <a:gd name="T76" fmla="*/ 22 w 202"/>
                  <a:gd name="T77" fmla="*/ 53 h 306"/>
                  <a:gd name="T78" fmla="*/ 23 w 202"/>
                  <a:gd name="T79" fmla="*/ 55 h 306"/>
                  <a:gd name="T80" fmla="*/ 23 w 202"/>
                  <a:gd name="T81" fmla="*/ 59 h 306"/>
                  <a:gd name="T82" fmla="*/ 23 w 202"/>
                  <a:gd name="T83" fmla="*/ 62 h 306"/>
                  <a:gd name="T84" fmla="*/ 23 w 202"/>
                  <a:gd name="T85" fmla="*/ 67 h 306"/>
                  <a:gd name="T86" fmla="*/ 23 w 202"/>
                  <a:gd name="T87" fmla="*/ 73 h 306"/>
                  <a:gd name="T88" fmla="*/ 24 w 202"/>
                  <a:gd name="T89" fmla="*/ 76 h 306"/>
                  <a:gd name="T90" fmla="*/ 25 w 202"/>
                  <a:gd name="T91" fmla="*/ 80 h 306"/>
                  <a:gd name="T92" fmla="*/ 25 w 202"/>
                  <a:gd name="T93" fmla="*/ 84 h 306"/>
                  <a:gd name="T94" fmla="*/ 26 w 202"/>
                  <a:gd name="T95" fmla="*/ 90 h 306"/>
                  <a:gd name="T96" fmla="*/ 26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6" name="Arc 19">
                <a:extLst>
                  <a:ext uri="{FF2B5EF4-FFF2-40B4-BE49-F238E27FC236}">
                    <a16:creationId xmlns:a16="http://schemas.microsoft.com/office/drawing/2014/main" id="{C955501B-C91E-4C42-9FB7-0F8638F38F4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7" name="Line 20">
                <a:extLst>
                  <a:ext uri="{FF2B5EF4-FFF2-40B4-BE49-F238E27FC236}">
                    <a16:creationId xmlns:a16="http://schemas.microsoft.com/office/drawing/2014/main" id="{856AF459-A7EB-214F-9572-BB43E4317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8" name="Oval 21">
                <a:extLst>
                  <a:ext uri="{FF2B5EF4-FFF2-40B4-BE49-F238E27FC236}">
                    <a16:creationId xmlns:a16="http://schemas.microsoft.com/office/drawing/2014/main" id="{B90D3599-C6B9-314F-91CA-00D2336D2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9" name="Line 22">
                <a:extLst>
                  <a:ext uri="{FF2B5EF4-FFF2-40B4-BE49-F238E27FC236}">
                    <a16:creationId xmlns:a16="http://schemas.microsoft.com/office/drawing/2014/main" id="{7FB338D2-3CB7-9E45-A880-05A428F7A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94" name="Line 23">
              <a:extLst>
                <a:ext uri="{FF2B5EF4-FFF2-40B4-BE49-F238E27FC236}">
                  <a16:creationId xmlns:a16="http://schemas.microsoft.com/office/drawing/2014/main" id="{E48A7C6C-47B5-EF41-9EED-A52A34606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104"/>
              <a:ext cx="4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75818149-6DE6-B14D-81C0-10911CC59C24}"/>
              </a:ext>
            </a:extLst>
          </p:cNvPr>
          <p:cNvGrpSpPr>
            <a:grpSpLocks/>
          </p:cNvGrpSpPr>
          <p:nvPr/>
        </p:nvGrpSpPr>
        <p:grpSpPr bwMode="auto">
          <a:xfrm rot="20250102" flipV="1">
            <a:off x="4845050" y="2393950"/>
            <a:ext cx="946150" cy="1143000"/>
            <a:chOff x="1180" y="816"/>
            <a:chExt cx="596" cy="720"/>
          </a:xfrm>
        </p:grpSpPr>
        <p:sp>
          <p:nvSpPr>
            <p:cNvPr id="11286" name="Line 25">
              <a:extLst>
                <a:ext uri="{FF2B5EF4-FFF2-40B4-BE49-F238E27FC236}">
                  <a16:creationId xmlns:a16="http://schemas.microsoft.com/office/drawing/2014/main" id="{8ACAEDE7-68DD-DD48-80E4-9ACF053DE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87" name="Group 26">
              <a:extLst>
                <a:ext uri="{FF2B5EF4-FFF2-40B4-BE49-F238E27FC236}">
                  <a16:creationId xmlns:a16="http://schemas.microsoft.com/office/drawing/2014/main" id="{E0DCD4F7-5EC9-534A-8279-86EF2FF3A752}"/>
                </a:ext>
              </a:extLst>
            </p:cNvPr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11288" name="Freeform 27">
                <a:extLst>
                  <a:ext uri="{FF2B5EF4-FFF2-40B4-BE49-F238E27FC236}">
                    <a16:creationId xmlns:a16="http://schemas.microsoft.com/office/drawing/2014/main" id="{833D044E-EA45-634E-B7BA-25141FEFD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5 w 202"/>
                  <a:gd name="T21" fmla="*/ 5 h 306"/>
                  <a:gd name="T22" fmla="*/ 6 w 202"/>
                  <a:gd name="T23" fmla="*/ 3 h 306"/>
                  <a:gd name="T24" fmla="*/ 7 w 202"/>
                  <a:gd name="T25" fmla="*/ 4 h 306"/>
                  <a:gd name="T26" fmla="*/ 8 w 202"/>
                  <a:gd name="T27" fmla="*/ 3 h 306"/>
                  <a:gd name="T28" fmla="*/ 8 w 202"/>
                  <a:gd name="T29" fmla="*/ 0 h 306"/>
                  <a:gd name="T30" fmla="*/ 9 w 202"/>
                  <a:gd name="T31" fmla="*/ 0 h 306"/>
                  <a:gd name="T32" fmla="*/ 10 w 202"/>
                  <a:gd name="T33" fmla="*/ 1 h 306"/>
                  <a:gd name="T34" fmla="*/ 10 w 202"/>
                  <a:gd name="T35" fmla="*/ 1 h 306"/>
                  <a:gd name="T36" fmla="*/ 11 w 202"/>
                  <a:gd name="T37" fmla="*/ 3 h 306"/>
                  <a:gd name="T38" fmla="*/ 11 w 202"/>
                  <a:gd name="T39" fmla="*/ 4 h 306"/>
                  <a:gd name="T40" fmla="*/ 12 w 202"/>
                  <a:gd name="T41" fmla="*/ 7 h 306"/>
                  <a:gd name="T42" fmla="*/ 12 w 202"/>
                  <a:gd name="T43" fmla="*/ 7 h 306"/>
                  <a:gd name="T44" fmla="*/ 14 w 202"/>
                  <a:gd name="T45" fmla="*/ 10 h 306"/>
                  <a:gd name="T46" fmla="*/ 14 w 202"/>
                  <a:gd name="T47" fmla="*/ 12 h 306"/>
                  <a:gd name="T48" fmla="*/ 15 w 202"/>
                  <a:gd name="T49" fmla="*/ 11 h 306"/>
                  <a:gd name="T50" fmla="*/ 16 w 202"/>
                  <a:gd name="T51" fmla="*/ 16 h 306"/>
                  <a:gd name="T52" fmla="*/ 16 w 202"/>
                  <a:gd name="T53" fmla="*/ 17 h 306"/>
                  <a:gd name="T54" fmla="*/ 17 w 202"/>
                  <a:gd name="T55" fmla="*/ 19 h 306"/>
                  <a:gd name="T56" fmla="*/ 18 w 202"/>
                  <a:gd name="T57" fmla="*/ 21 h 306"/>
                  <a:gd name="T58" fmla="*/ 18 w 202"/>
                  <a:gd name="T59" fmla="*/ 24 h 306"/>
                  <a:gd name="T60" fmla="*/ 18 w 202"/>
                  <a:gd name="T61" fmla="*/ 27 h 306"/>
                  <a:gd name="T62" fmla="*/ 19 w 202"/>
                  <a:gd name="T63" fmla="*/ 31 h 306"/>
                  <a:gd name="T64" fmla="*/ 19 w 202"/>
                  <a:gd name="T65" fmla="*/ 35 h 306"/>
                  <a:gd name="T66" fmla="*/ 20 w 202"/>
                  <a:gd name="T67" fmla="*/ 36 h 306"/>
                  <a:gd name="T68" fmla="*/ 20 w 202"/>
                  <a:gd name="T69" fmla="*/ 41 h 306"/>
                  <a:gd name="T70" fmla="*/ 20 w 202"/>
                  <a:gd name="T71" fmla="*/ 44 h 306"/>
                  <a:gd name="T72" fmla="*/ 20 w 202"/>
                  <a:gd name="T73" fmla="*/ 46 h 306"/>
                  <a:gd name="T74" fmla="*/ 21 w 202"/>
                  <a:gd name="T75" fmla="*/ 50 h 306"/>
                  <a:gd name="T76" fmla="*/ 22 w 202"/>
                  <a:gd name="T77" fmla="*/ 53 h 306"/>
                  <a:gd name="T78" fmla="*/ 23 w 202"/>
                  <a:gd name="T79" fmla="*/ 55 h 306"/>
                  <a:gd name="T80" fmla="*/ 23 w 202"/>
                  <a:gd name="T81" fmla="*/ 59 h 306"/>
                  <a:gd name="T82" fmla="*/ 23 w 202"/>
                  <a:gd name="T83" fmla="*/ 62 h 306"/>
                  <a:gd name="T84" fmla="*/ 23 w 202"/>
                  <a:gd name="T85" fmla="*/ 67 h 306"/>
                  <a:gd name="T86" fmla="*/ 23 w 202"/>
                  <a:gd name="T87" fmla="*/ 73 h 306"/>
                  <a:gd name="T88" fmla="*/ 24 w 202"/>
                  <a:gd name="T89" fmla="*/ 76 h 306"/>
                  <a:gd name="T90" fmla="*/ 25 w 202"/>
                  <a:gd name="T91" fmla="*/ 80 h 306"/>
                  <a:gd name="T92" fmla="*/ 25 w 202"/>
                  <a:gd name="T93" fmla="*/ 84 h 306"/>
                  <a:gd name="T94" fmla="*/ 26 w 202"/>
                  <a:gd name="T95" fmla="*/ 90 h 306"/>
                  <a:gd name="T96" fmla="*/ 26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9" name="Arc 28">
                <a:extLst>
                  <a:ext uri="{FF2B5EF4-FFF2-40B4-BE49-F238E27FC236}">
                    <a16:creationId xmlns:a16="http://schemas.microsoft.com/office/drawing/2014/main" id="{4DE26D53-5631-AE49-93DC-634AC00A000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0" name="Line 29">
                <a:extLst>
                  <a:ext uri="{FF2B5EF4-FFF2-40B4-BE49-F238E27FC236}">
                    <a16:creationId xmlns:a16="http://schemas.microsoft.com/office/drawing/2014/main" id="{FFBA1CAC-EB07-3843-A4EA-14D90197F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1" name="Oval 30">
                <a:extLst>
                  <a:ext uri="{FF2B5EF4-FFF2-40B4-BE49-F238E27FC236}">
                    <a16:creationId xmlns:a16="http://schemas.microsoft.com/office/drawing/2014/main" id="{865113FB-8677-024C-949F-7C5BCA6CC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2" name="Line 31">
                <a:extLst>
                  <a:ext uri="{FF2B5EF4-FFF2-40B4-BE49-F238E27FC236}">
                    <a16:creationId xmlns:a16="http://schemas.microsoft.com/office/drawing/2014/main" id="{BDD9027F-3291-D142-BA51-425A71987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32">
            <a:extLst>
              <a:ext uri="{FF2B5EF4-FFF2-40B4-BE49-F238E27FC236}">
                <a16:creationId xmlns:a16="http://schemas.microsoft.com/office/drawing/2014/main" id="{F7ABA74C-9B74-2544-9CFA-6CA2DD9DC5B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676400"/>
            <a:ext cx="2057400" cy="1905000"/>
            <a:chOff x="1968" y="1056"/>
            <a:chExt cx="1296" cy="1200"/>
          </a:xfrm>
        </p:grpSpPr>
        <p:sp>
          <p:nvSpPr>
            <p:cNvPr id="11283" name="Line 33">
              <a:extLst>
                <a:ext uri="{FF2B5EF4-FFF2-40B4-BE49-F238E27FC236}">
                  <a16:creationId xmlns:a16="http://schemas.microsoft.com/office/drawing/2014/main" id="{5659B242-C136-2A42-A6CE-5112C9C3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056"/>
              <a:ext cx="1296" cy="72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34">
              <a:extLst>
                <a:ext uri="{FF2B5EF4-FFF2-40B4-BE49-F238E27FC236}">
                  <a16:creationId xmlns:a16="http://schemas.microsoft.com/office/drawing/2014/main" id="{B62FBF3F-5CB3-2348-869C-A43673C2E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776"/>
              <a:ext cx="1296" cy="4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35">
              <a:extLst>
                <a:ext uri="{FF2B5EF4-FFF2-40B4-BE49-F238E27FC236}">
                  <a16:creationId xmlns:a16="http://schemas.microsoft.com/office/drawing/2014/main" id="{DCBBB53C-5A4A-0E4D-A979-0B23E736C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6" y="1056"/>
              <a:ext cx="0" cy="12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36">
            <a:extLst>
              <a:ext uri="{FF2B5EF4-FFF2-40B4-BE49-F238E27FC236}">
                <a16:creationId xmlns:a16="http://schemas.microsoft.com/office/drawing/2014/main" id="{A16883E6-99C0-6641-8B9E-D15A56813E9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990600"/>
            <a:ext cx="2057400" cy="1828800"/>
            <a:chOff x="1968" y="624"/>
            <a:chExt cx="1296" cy="1152"/>
          </a:xfrm>
        </p:grpSpPr>
        <p:sp>
          <p:nvSpPr>
            <p:cNvPr id="11280" name="Line 37">
              <a:extLst>
                <a:ext uri="{FF2B5EF4-FFF2-40B4-BE49-F238E27FC236}">
                  <a16:creationId xmlns:a16="http://schemas.microsoft.com/office/drawing/2014/main" id="{5537164D-0AE6-0048-94C3-A8BEF3D96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488"/>
              <a:ext cx="1296" cy="288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38">
              <a:extLst>
                <a:ext uri="{FF2B5EF4-FFF2-40B4-BE49-F238E27FC236}">
                  <a16:creationId xmlns:a16="http://schemas.microsoft.com/office/drawing/2014/main" id="{774F306F-53E8-094C-A019-35CB738B1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624"/>
              <a:ext cx="1296" cy="1152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39">
              <a:extLst>
                <a:ext uri="{FF2B5EF4-FFF2-40B4-BE49-F238E27FC236}">
                  <a16:creationId xmlns:a16="http://schemas.microsoft.com/office/drawing/2014/main" id="{0BD947E6-8729-8949-9CA5-344447579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624"/>
              <a:ext cx="0" cy="86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6D00966C-C2E8-2C41-AC2A-63B30BD9CA80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438400"/>
            <a:ext cx="2057400" cy="2362200"/>
            <a:chOff x="1968" y="1536"/>
            <a:chExt cx="1296" cy="1488"/>
          </a:xfrm>
        </p:grpSpPr>
        <p:grpSp>
          <p:nvGrpSpPr>
            <p:cNvPr id="11275" name="Group 41">
              <a:extLst>
                <a:ext uri="{FF2B5EF4-FFF2-40B4-BE49-F238E27FC236}">
                  <a16:creationId xmlns:a16="http://schemas.microsoft.com/office/drawing/2014/main" id="{D5691D7C-236A-1841-9CDE-34B282784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536"/>
              <a:ext cx="1296" cy="1488"/>
              <a:chOff x="1968" y="1536"/>
              <a:chExt cx="1296" cy="1488"/>
            </a:xfrm>
          </p:grpSpPr>
          <p:sp>
            <p:nvSpPr>
              <p:cNvPr id="11277" name="Line 42">
                <a:extLst>
                  <a:ext uri="{FF2B5EF4-FFF2-40B4-BE49-F238E27FC236}">
                    <a16:creationId xmlns:a16="http://schemas.microsoft.com/office/drawing/2014/main" id="{86F49A1A-1C00-E54C-988D-7AFE2F6C5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1536"/>
                <a:ext cx="1296" cy="2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8" name="Line 43">
                <a:extLst>
                  <a:ext uri="{FF2B5EF4-FFF2-40B4-BE49-F238E27FC236}">
                    <a16:creationId xmlns:a16="http://schemas.microsoft.com/office/drawing/2014/main" id="{686472CF-27F2-B140-BFB9-2977FFA88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776"/>
                <a:ext cx="1296" cy="12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9" name="Line 44">
                <a:extLst>
                  <a:ext uri="{FF2B5EF4-FFF2-40B4-BE49-F238E27FC236}">
                    <a16:creationId xmlns:a16="http://schemas.microsoft.com/office/drawing/2014/main" id="{E47A2DB7-3D8F-0E41-82F1-BD1E526BB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0" cy="14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6" name="Line 45">
              <a:extLst>
                <a:ext uri="{FF2B5EF4-FFF2-40B4-BE49-F238E27FC236}">
                  <a16:creationId xmlns:a16="http://schemas.microsoft.com/office/drawing/2014/main" id="{7A395ACE-10AB-B24B-B2C3-ADCF95C7A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968"/>
              <a:ext cx="48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21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B7571AD-4E52-514E-B813-C0CCD132F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do it?</a:t>
            </a:r>
          </a:p>
        </p:txBody>
      </p:sp>
      <p:sp>
        <p:nvSpPr>
          <p:cNvPr id="644099" name="Rectangle 3">
            <a:extLst>
              <a:ext uri="{FF2B5EF4-FFF2-40B4-BE49-F238E27FC236}">
                <a16:creationId xmlns:a16="http://schemas.microsoft.com/office/drawing/2014/main" id="{CD471AA5-516E-5E49-B2A3-ABB5345C4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Basic Procedure</a:t>
            </a:r>
          </a:p>
          <a:p>
            <a:pPr lvl="1"/>
            <a:r>
              <a:rPr lang="en-US" altLang="en-US"/>
              <a:t>Take a sequence of images from the same position</a:t>
            </a:r>
          </a:p>
          <a:p>
            <a:pPr lvl="2"/>
            <a:r>
              <a:rPr lang="en-US" altLang="en-US"/>
              <a:t>Rotate the camera about its optical center</a:t>
            </a:r>
          </a:p>
          <a:p>
            <a:pPr lvl="1"/>
            <a:r>
              <a:rPr lang="en-US" altLang="en-US"/>
              <a:t>Compute transformation between second image and first</a:t>
            </a:r>
          </a:p>
          <a:p>
            <a:pPr lvl="1"/>
            <a:r>
              <a:rPr lang="en-US" altLang="en-US"/>
              <a:t>Transform the second image to overlap with the first</a:t>
            </a:r>
          </a:p>
          <a:p>
            <a:pPr lvl="1"/>
            <a:r>
              <a:rPr lang="en-US" altLang="en-US"/>
              <a:t>Blend the two together to create a mosaic</a:t>
            </a:r>
          </a:p>
          <a:p>
            <a:pPr lvl="1"/>
            <a:r>
              <a:rPr lang="en-US" altLang="en-US"/>
              <a:t>If there are more images, repeat</a:t>
            </a:r>
          </a:p>
          <a:p>
            <a:pPr lvl="1"/>
            <a:endParaRPr lang="en-US" altLang="en-US"/>
          </a:p>
          <a:p>
            <a:r>
              <a:rPr lang="en-US" altLang="en-US"/>
              <a:t>…but </a:t>
            </a:r>
            <a:r>
              <a:rPr lang="en-US" altLang="en-US" b="1"/>
              <a:t>wait</a:t>
            </a:r>
            <a:r>
              <a:rPr lang="en-US" altLang="en-US"/>
              <a:t>, why should this work at all?</a:t>
            </a:r>
          </a:p>
          <a:p>
            <a:pPr lvl="1"/>
            <a:r>
              <a:rPr lang="en-US" altLang="en-US"/>
              <a:t>What about the 3D geometry of the scene?</a:t>
            </a:r>
          </a:p>
          <a:p>
            <a:pPr lvl="1"/>
            <a:r>
              <a:rPr lang="en-US" altLang="en-US"/>
              <a:t>Why aren’t we using it?</a:t>
            </a:r>
          </a:p>
        </p:txBody>
      </p:sp>
    </p:spTree>
    <p:extLst>
      <p:ext uri="{BB962C8B-B14F-4D97-AF65-F5344CB8AC3E}">
        <p14:creationId xmlns:p14="http://schemas.microsoft.com/office/powerpoint/2010/main" val="35809223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7D1BEEE-E31D-024D-A199-0BCE9BAE4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reprojection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385EF04-0729-F441-B4BC-DD69F994C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Basic question</a:t>
            </a:r>
          </a:p>
          <a:p>
            <a:pPr lvl="1"/>
            <a:r>
              <a:rPr lang="en-US" altLang="en-US" sz="1800"/>
              <a:t>How to relate two images from the same camera center?</a:t>
            </a:r>
          </a:p>
          <a:p>
            <a:pPr lvl="2"/>
            <a:r>
              <a:rPr lang="en-US" altLang="en-US" sz="1600"/>
              <a:t>how to map a pixel from PP1 to PP2</a:t>
            </a:r>
          </a:p>
        </p:txBody>
      </p:sp>
      <p:sp>
        <p:nvSpPr>
          <p:cNvPr id="13316" name="Freeform 4">
            <a:extLst>
              <a:ext uri="{FF2B5EF4-FFF2-40B4-BE49-F238E27FC236}">
                <a16:creationId xmlns:a16="http://schemas.microsoft.com/office/drawing/2014/main" id="{A9198813-5077-E949-8D7A-9FB96D6CFB98}"/>
              </a:ext>
            </a:extLst>
          </p:cNvPr>
          <p:cNvSpPr>
            <a:spLocks/>
          </p:cNvSpPr>
          <p:nvPr/>
        </p:nvSpPr>
        <p:spPr bwMode="auto">
          <a:xfrm>
            <a:off x="9142414" y="1143000"/>
            <a:ext cx="1220787" cy="839788"/>
          </a:xfrm>
          <a:custGeom>
            <a:avLst/>
            <a:gdLst>
              <a:gd name="T0" fmla="*/ 2147483646 w 865"/>
              <a:gd name="T1" fmla="*/ 0 h 529"/>
              <a:gd name="T2" fmla="*/ 2147483646 w 865"/>
              <a:gd name="T3" fmla="*/ 2147483646 h 529"/>
              <a:gd name="T4" fmla="*/ 2147483646 w 865"/>
              <a:gd name="T5" fmla="*/ 2147483646 h 529"/>
              <a:gd name="T6" fmla="*/ 2147483646 w 865"/>
              <a:gd name="T7" fmla="*/ 2147483646 h 529"/>
              <a:gd name="T8" fmla="*/ 2147483646 w 865"/>
              <a:gd name="T9" fmla="*/ 2147483646 h 529"/>
              <a:gd name="T10" fmla="*/ 2147483646 w 865"/>
              <a:gd name="T11" fmla="*/ 2147483646 h 529"/>
              <a:gd name="T12" fmla="*/ 2147483646 w 865"/>
              <a:gd name="T13" fmla="*/ 2147483646 h 529"/>
              <a:gd name="T14" fmla="*/ 2147483646 w 865"/>
              <a:gd name="T15" fmla="*/ 2147483646 h 529"/>
              <a:gd name="T16" fmla="*/ 2147483646 w 865"/>
              <a:gd name="T17" fmla="*/ 2147483646 h 529"/>
              <a:gd name="T18" fmla="*/ 0 w 865"/>
              <a:gd name="T19" fmla="*/ 2147483646 h 529"/>
              <a:gd name="T20" fmla="*/ 0 w 865"/>
              <a:gd name="T21" fmla="*/ 2147483646 h 529"/>
              <a:gd name="T22" fmla="*/ 0 w 865"/>
              <a:gd name="T23" fmla="*/ 2147483646 h 529"/>
              <a:gd name="T24" fmla="*/ 2147483646 w 865"/>
              <a:gd name="T25" fmla="*/ 2147483646 h 529"/>
              <a:gd name="T26" fmla="*/ 2147483646 w 865"/>
              <a:gd name="T27" fmla="*/ 2147483646 h 529"/>
              <a:gd name="T28" fmla="*/ 2147483646 w 865"/>
              <a:gd name="T29" fmla="*/ 2147483646 h 529"/>
              <a:gd name="T30" fmla="*/ 2147483646 w 865"/>
              <a:gd name="T31" fmla="*/ 2147483646 h 529"/>
              <a:gd name="T32" fmla="*/ 2147483646 w 865"/>
              <a:gd name="T33" fmla="*/ 2147483646 h 529"/>
              <a:gd name="T34" fmla="*/ 2147483646 w 865"/>
              <a:gd name="T35" fmla="*/ 2147483646 h 529"/>
              <a:gd name="T36" fmla="*/ 2147483646 w 865"/>
              <a:gd name="T37" fmla="*/ 2147483646 h 529"/>
              <a:gd name="T38" fmla="*/ 2147483646 w 865"/>
              <a:gd name="T39" fmla="*/ 2147483646 h 529"/>
              <a:gd name="T40" fmla="*/ 2147483646 w 865"/>
              <a:gd name="T41" fmla="*/ 2147483646 h 529"/>
              <a:gd name="T42" fmla="*/ 2147483646 w 865"/>
              <a:gd name="T43" fmla="*/ 2147483646 h 529"/>
              <a:gd name="T44" fmla="*/ 2147483646 w 865"/>
              <a:gd name="T45" fmla="*/ 2147483646 h 529"/>
              <a:gd name="T46" fmla="*/ 2147483646 w 865"/>
              <a:gd name="T47" fmla="*/ 2147483646 h 529"/>
              <a:gd name="T48" fmla="*/ 2147483646 w 865"/>
              <a:gd name="T49" fmla="*/ 2147483646 h 529"/>
              <a:gd name="T50" fmla="*/ 2147483646 w 865"/>
              <a:gd name="T51" fmla="*/ 2147483646 h 529"/>
              <a:gd name="T52" fmla="*/ 2147483646 w 865"/>
              <a:gd name="T53" fmla="*/ 2147483646 h 529"/>
              <a:gd name="T54" fmla="*/ 2147483646 w 865"/>
              <a:gd name="T55" fmla="*/ 2147483646 h 529"/>
              <a:gd name="T56" fmla="*/ 2147483646 w 865"/>
              <a:gd name="T57" fmla="*/ 2147483646 h 529"/>
              <a:gd name="T58" fmla="*/ 2147483646 w 865"/>
              <a:gd name="T59" fmla="*/ 2147483646 h 529"/>
              <a:gd name="T60" fmla="*/ 2147483646 w 865"/>
              <a:gd name="T61" fmla="*/ 2147483646 h 529"/>
              <a:gd name="T62" fmla="*/ 2147483646 w 865"/>
              <a:gd name="T63" fmla="*/ 2147483646 h 529"/>
              <a:gd name="T64" fmla="*/ 2147483646 w 865"/>
              <a:gd name="T65" fmla="*/ 2147483646 h 529"/>
              <a:gd name="T66" fmla="*/ 2147483646 w 865"/>
              <a:gd name="T67" fmla="*/ 2147483646 h 529"/>
              <a:gd name="T68" fmla="*/ 2147483646 w 865"/>
              <a:gd name="T69" fmla="*/ 2147483646 h 529"/>
              <a:gd name="T70" fmla="*/ 2147483646 w 865"/>
              <a:gd name="T71" fmla="*/ 2147483646 h 529"/>
              <a:gd name="T72" fmla="*/ 2147483646 w 865"/>
              <a:gd name="T73" fmla="*/ 2147483646 h 529"/>
              <a:gd name="T74" fmla="*/ 2147483646 w 865"/>
              <a:gd name="T75" fmla="*/ 2147483646 h 529"/>
              <a:gd name="T76" fmla="*/ 2147483646 w 865"/>
              <a:gd name="T77" fmla="*/ 2147483646 h 529"/>
              <a:gd name="T78" fmla="*/ 2147483646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7" name="Freeform 5">
            <a:extLst>
              <a:ext uri="{FF2B5EF4-FFF2-40B4-BE49-F238E27FC236}">
                <a16:creationId xmlns:a16="http://schemas.microsoft.com/office/drawing/2014/main" id="{703AD303-3D04-BE43-8592-A2C51F7395E4}"/>
              </a:ext>
            </a:extLst>
          </p:cNvPr>
          <p:cNvSpPr>
            <a:spLocks/>
          </p:cNvSpPr>
          <p:nvPr/>
        </p:nvSpPr>
        <p:spPr bwMode="auto">
          <a:xfrm>
            <a:off x="8108950" y="2057400"/>
            <a:ext cx="1492250" cy="1525588"/>
          </a:xfrm>
          <a:custGeom>
            <a:avLst/>
            <a:gdLst>
              <a:gd name="T0" fmla="*/ 2147483646 w 1057"/>
              <a:gd name="T1" fmla="*/ 2147483646 h 961"/>
              <a:gd name="T2" fmla="*/ 0 w 1057"/>
              <a:gd name="T3" fmla="*/ 0 h 961"/>
              <a:gd name="T4" fmla="*/ 0 w 1057"/>
              <a:gd name="T5" fmla="*/ 2147483646 h 961"/>
              <a:gd name="T6" fmla="*/ 2147483646 w 1057"/>
              <a:gd name="T7" fmla="*/ 2147483646 h 961"/>
              <a:gd name="T8" fmla="*/ 2147483646 w 1057"/>
              <a:gd name="T9" fmla="*/ 2147483646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Freeform 6">
            <a:extLst>
              <a:ext uri="{FF2B5EF4-FFF2-40B4-BE49-F238E27FC236}">
                <a16:creationId xmlns:a16="http://schemas.microsoft.com/office/drawing/2014/main" id="{EA1322CC-56A0-144A-A9D7-0E4821DF07DE}"/>
              </a:ext>
            </a:extLst>
          </p:cNvPr>
          <p:cNvSpPr>
            <a:spLocks/>
          </p:cNvSpPr>
          <p:nvPr/>
        </p:nvSpPr>
        <p:spPr bwMode="auto">
          <a:xfrm>
            <a:off x="7905750" y="3552825"/>
            <a:ext cx="1220788" cy="2001838"/>
          </a:xfrm>
          <a:custGeom>
            <a:avLst/>
            <a:gdLst>
              <a:gd name="T0" fmla="*/ 0 w 865"/>
              <a:gd name="T1" fmla="*/ 2147483646 h 1261"/>
              <a:gd name="T2" fmla="*/ 2147483646 w 865"/>
              <a:gd name="T3" fmla="*/ 2147483646 h 1261"/>
              <a:gd name="T4" fmla="*/ 2147483646 w 865"/>
              <a:gd name="T5" fmla="*/ 2147483646 h 1261"/>
              <a:gd name="T6" fmla="*/ 0 w 865"/>
              <a:gd name="T7" fmla="*/ 0 h 1261"/>
              <a:gd name="T8" fmla="*/ 0 w 865"/>
              <a:gd name="T9" fmla="*/ 214748364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Freeform 7">
            <a:extLst>
              <a:ext uri="{FF2B5EF4-FFF2-40B4-BE49-F238E27FC236}">
                <a16:creationId xmlns:a16="http://schemas.microsoft.com/office/drawing/2014/main" id="{C3F8FF73-5941-5C41-9B98-457A7B2E76F0}"/>
              </a:ext>
            </a:extLst>
          </p:cNvPr>
          <p:cNvSpPr>
            <a:spLocks/>
          </p:cNvSpPr>
          <p:nvPr/>
        </p:nvSpPr>
        <p:spPr bwMode="auto">
          <a:xfrm>
            <a:off x="7848600" y="5351464"/>
            <a:ext cx="285750" cy="485775"/>
          </a:xfrm>
          <a:custGeom>
            <a:avLst/>
            <a:gdLst>
              <a:gd name="T0" fmla="*/ 2147483646 w 202"/>
              <a:gd name="T1" fmla="*/ 2147483646 h 306"/>
              <a:gd name="T2" fmla="*/ 0 w 202"/>
              <a:gd name="T3" fmla="*/ 2147483646 h 306"/>
              <a:gd name="T4" fmla="*/ 2147483646 w 202"/>
              <a:gd name="T5" fmla="*/ 2147483646 h 306"/>
              <a:gd name="T6" fmla="*/ 2147483646 w 202"/>
              <a:gd name="T7" fmla="*/ 2147483646 h 306"/>
              <a:gd name="T8" fmla="*/ 2147483646 w 202"/>
              <a:gd name="T9" fmla="*/ 2147483646 h 306"/>
              <a:gd name="T10" fmla="*/ 2147483646 w 202"/>
              <a:gd name="T11" fmla="*/ 2147483646 h 306"/>
              <a:gd name="T12" fmla="*/ 2147483646 w 202"/>
              <a:gd name="T13" fmla="*/ 2147483646 h 306"/>
              <a:gd name="T14" fmla="*/ 2147483646 w 202"/>
              <a:gd name="T15" fmla="*/ 2147483646 h 306"/>
              <a:gd name="T16" fmla="*/ 2147483646 w 202"/>
              <a:gd name="T17" fmla="*/ 2147483646 h 306"/>
              <a:gd name="T18" fmla="*/ 2147483646 w 202"/>
              <a:gd name="T19" fmla="*/ 2147483646 h 306"/>
              <a:gd name="T20" fmla="*/ 2147483646 w 202"/>
              <a:gd name="T21" fmla="*/ 2147483646 h 306"/>
              <a:gd name="T22" fmla="*/ 2147483646 w 202"/>
              <a:gd name="T23" fmla="*/ 2147483646 h 306"/>
              <a:gd name="T24" fmla="*/ 2147483646 w 202"/>
              <a:gd name="T25" fmla="*/ 2147483646 h 306"/>
              <a:gd name="T26" fmla="*/ 2147483646 w 202"/>
              <a:gd name="T27" fmla="*/ 2147483646 h 306"/>
              <a:gd name="T28" fmla="*/ 2147483646 w 202"/>
              <a:gd name="T29" fmla="*/ 0 h 306"/>
              <a:gd name="T30" fmla="*/ 2147483646 w 202"/>
              <a:gd name="T31" fmla="*/ 0 h 306"/>
              <a:gd name="T32" fmla="*/ 2147483646 w 202"/>
              <a:gd name="T33" fmla="*/ 2147483646 h 306"/>
              <a:gd name="T34" fmla="*/ 2147483646 w 202"/>
              <a:gd name="T35" fmla="*/ 2147483646 h 306"/>
              <a:gd name="T36" fmla="*/ 2147483646 w 202"/>
              <a:gd name="T37" fmla="*/ 2147483646 h 306"/>
              <a:gd name="T38" fmla="*/ 2147483646 w 202"/>
              <a:gd name="T39" fmla="*/ 2147483646 h 306"/>
              <a:gd name="T40" fmla="*/ 2147483646 w 202"/>
              <a:gd name="T41" fmla="*/ 2147483646 h 306"/>
              <a:gd name="T42" fmla="*/ 2147483646 w 202"/>
              <a:gd name="T43" fmla="*/ 2147483646 h 306"/>
              <a:gd name="T44" fmla="*/ 2147483646 w 202"/>
              <a:gd name="T45" fmla="*/ 2147483646 h 306"/>
              <a:gd name="T46" fmla="*/ 2147483646 w 202"/>
              <a:gd name="T47" fmla="*/ 2147483646 h 306"/>
              <a:gd name="T48" fmla="*/ 2147483646 w 202"/>
              <a:gd name="T49" fmla="*/ 2147483646 h 306"/>
              <a:gd name="T50" fmla="*/ 2147483646 w 202"/>
              <a:gd name="T51" fmla="*/ 2147483646 h 306"/>
              <a:gd name="T52" fmla="*/ 2147483646 w 202"/>
              <a:gd name="T53" fmla="*/ 2147483646 h 306"/>
              <a:gd name="T54" fmla="*/ 2147483646 w 202"/>
              <a:gd name="T55" fmla="*/ 2147483646 h 306"/>
              <a:gd name="T56" fmla="*/ 2147483646 w 202"/>
              <a:gd name="T57" fmla="*/ 2147483646 h 306"/>
              <a:gd name="T58" fmla="*/ 2147483646 w 202"/>
              <a:gd name="T59" fmla="*/ 2147483646 h 306"/>
              <a:gd name="T60" fmla="*/ 2147483646 w 202"/>
              <a:gd name="T61" fmla="*/ 2147483646 h 306"/>
              <a:gd name="T62" fmla="*/ 2147483646 w 202"/>
              <a:gd name="T63" fmla="*/ 2147483646 h 306"/>
              <a:gd name="T64" fmla="*/ 2147483646 w 202"/>
              <a:gd name="T65" fmla="*/ 2147483646 h 306"/>
              <a:gd name="T66" fmla="*/ 2147483646 w 202"/>
              <a:gd name="T67" fmla="*/ 2147483646 h 306"/>
              <a:gd name="T68" fmla="*/ 2147483646 w 202"/>
              <a:gd name="T69" fmla="*/ 2147483646 h 306"/>
              <a:gd name="T70" fmla="*/ 2147483646 w 202"/>
              <a:gd name="T71" fmla="*/ 2147483646 h 306"/>
              <a:gd name="T72" fmla="*/ 2147483646 w 202"/>
              <a:gd name="T73" fmla="*/ 2147483646 h 306"/>
              <a:gd name="T74" fmla="*/ 2147483646 w 202"/>
              <a:gd name="T75" fmla="*/ 2147483646 h 306"/>
              <a:gd name="T76" fmla="*/ 2147483646 w 202"/>
              <a:gd name="T77" fmla="*/ 2147483646 h 306"/>
              <a:gd name="T78" fmla="*/ 2147483646 w 202"/>
              <a:gd name="T79" fmla="*/ 2147483646 h 306"/>
              <a:gd name="T80" fmla="*/ 2147483646 w 202"/>
              <a:gd name="T81" fmla="*/ 2147483646 h 306"/>
              <a:gd name="T82" fmla="*/ 2147483646 w 202"/>
              <a:gd name="T83" fmla="*/ 2147483646 h 306"/>
              <a:gd name="T84" fmla="*/ 2147483646 w 202"/>
              <a:gd name="T85" fmla="*/ 2147483646 h 306"/>
              <a:gd name="T86" fmla="*/ 2147483646 w 202"/>
              <a:gd name="T87" fmla="*/ 2147483646 h 306"/>
              <a:gd name="T88" fmla="*/ 2147483646 w 202"/>
              <a:gd name="T89" fmla="*/ 2147483646 h 306"/>
              <a:gd name="T90" fmla="*/ 2147483646 w 202"/>
              <a:gd name="T91" fmla="*/ 2147483646 h 306"/>
              <a:gd name="T92" fmla="*/ 2147483646 w 202"/>
              <a:gd name="T93" fmla="*/ 2147483646 h 306"/>
              <a:gd name="T94" fmla="*/ 2147483646 w 202"/>
              <a:gd name="T95" fmla="*/ 2147483646 h 306"/>
              <a:gd name="T96" fmla="*/ 2147483646 w 202"/>
              <a:gd name="T97" fmla="*/ 2147483646 h 306"/>
              <a:gd name="T98" fmla="*/ 2147483646 w 202"/>
              <a:gd name="T99" fmla="*/ 2147483646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0" name="Arc 8">
            <a:extLst>
              <a:ext uri="{FF2B5EF4-FFF2-40B4-BE49-F238E27FC236}">
                <a16:creationId xmlns:a16="http://schemas.microsoft.com/office/drawing/2014/main" id="{168E0F25-203C-B44C-9F8A-11F263A99AE0}"/>
              </a:ext>
            </a:extLst>
          </p:cNvPr>
          <p:cNvSpPr>
            <a:spLocks/>
          </p:cNvSpPr>
          <p:nvPr/>
        </p:nvSpPr>
        <p:spPr bwMode="auto">
          <a:xfrm rot="20220000">
            <a:off x="7891463" y="5314950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2147483646 w 21745"/>
              <a:gd name="T3" fmla="*/ 2147483646 h 21600"/>
              <a:gd name="T4" fmla="*/ 2147483646 w 21745"/>
              <a:gd name="T5" fmla="*/ 2147483646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0488E531-EF18-AA44-8720-0C83636EB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663" y="5189538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10">
            <a:extLst>
              <a:ext uri="{FF2B5EF4-FFF2-40B4-BE49-F238E27FC236}">
                <a16:creationId xmlns:a16="http://schemas.microsoft.com/office/drawing/2014/main" id="{7B94E87C-2326-EC47-9F6B-BDC8BB26E79C}"/>
              </a:ext>
            </a:extLst>
          </p:cNvPr>
          <p:cNvSpPr>
            <a:spLocks noChangeArrowheads="1"/>
          </p:cNvSpPr>
          <p:nvPr/>
        </p:nvSpPr>
        <p:spPr bwMode="auto">
          <a:xfrm rot="17640000">
            <a:off x="7948613" y="5319713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679B128E-198F-9946-A711-CDC915B209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2413" y="5359400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1363A4D8-E5AD-C24A-B86C-E2DF553FC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1" y="2449514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PP2</a:t>
            </a:r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4419148A-84E9-7E4D-81C9-C66BF90C9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4175126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PP1</a:t>
            </a:r>
          </a:p>
        </p:txBody>
      </p:sp>
      <p:sp>
        <p:nvSpPr>
          <p:cNvPr id="647182" name="Rectangle 14">
            <a:extLst>
              <a:ext uri="{FF2B5EF4-FFF2-40B4-BE49-F238E27FC236}">
                <a16:creationId xmlns:a16="http://schemas.microsoft.com/office/drawing/2014/main" id="{3469CE1D-DC56-684F-8061-1270DCE8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743200"/>
            <a:ext cx="6172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Answer</a:t>
            </a:r>
          </a:p>
          <a:p>
            <a:pPr lvl="1"/>
            <a:r>
              <a:rPr lang="en-US" altLang="en-US" sz="1800"/>
              <a:t>Cast a ray through each pixel in PP1</a:t>
            </a:r>
          </a:p>
          <a:p>
            <a:pPr lvl="1"/>
            <a:r>
              <a:rPr lang="en-US" altLang="en-US" sz="1800"/>
              <a:t>Draw the pixel where that ray intersects PP2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BC25FEE5-7AB4-224E-B85B-FABE1DB1CA26}"/>
              </a:ext>
            </a:extLst>
          </p:cNvPr>
          <p:cNvGrpSpPr>
            <a:grpSpLocks/>
          </p:cNvGrpSpPr>
          <p:nvPr/>
        </p:nvGrpSpPr>
        <p:grpSpPr bwMode="auto">
          <a:xfrm>
            <a:off x="8042275" y="1447800"/>
            <a:ext cx="1625600" cy="3886200"/>
            <a:chOff x="4106" y="912"/>
            <a:chExt cx="1024" cy="2448"/>
          </a:xfrm>
        </p:grpSpPr>
        <p:sp>
          <p:nvSpPr>
            <p:cNvPr id="13330" name="Line 16">
              <a:extLst>
                <a:ext uri="{FF2B5EF4-FFF2-40B4-BE49-F238E27FC236}">
                  <a16:creationId xmlns:a16="http://schemas.microsoft.com/office/drawing/2014/main" id="{AEF311A6-194A-054B-88A4-1EBD2E2F9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1" name="Line 17">
              <a:extLst>
                <a:ext uri="{FF2B5EF4-FFF2-40B4-BE49-F238E27FC236}">
                  <a16:creationId xmlns:a16="http://schemas.microsoft.com/office/drawing/2014/main" id="{38705FA5-6089-F844-A924-081967F5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18">
              <a:extLst>
                <a:ext uri="{FF2B5EF4-FFF2-40B4-BE49-F238E27FC236}">
                  <a16:creationId xmlns:a16="http://schemas.microsoft.com/office/drawing/2014/main" id="{8E9129A5-51E7-3840-9815-84F025F66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Oval 19">
              <a:extLst>
                <a:ext uri="{FF2B5EF4-FFF2-40B4-BE49-F238E27FC236}">
                  <a16:creationId xmlns:a16="http://schemas.microsoft.com/office/drawing/2014/main" id="{C722E668-B64C-9D4C-A213-19A54A95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334" name="Oval 20">
              <a:extLst>
                <a:ext uri="{FF2B5EF4-FFF2-40B4-BE49-F238E27FC236}">
                  <a16:creationId xmlns:a16="http://schemas.microsoft.com/office/drawing/2014/main" id="{78097827-7542-F543-94F4-54A0F72E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47189" name="Text Box 21">
            <a:extLst>
              <a:ext uri="{FF2B5EF4-FFF2-40B4-BE49-F238E27FC236}">
                <a16:creationId xmlns:a16="http://schemas.microsoft.com/office/drawing/2014/main" id="{53E10B3E-6B14-404B-BBA1-FA4BB388E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4343401"/>
            <a:ext cx="56781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But don’t we need to know the geometry</a:t>
            </a:r>
          </a:p>
          <a:p>
            <a:pPr>
              <a:spcBef>
                <a:spcPct val="0"/>
              </a:spcBef>
            </a:pPr>
            <a:r>
              <a:rPr lang="en-US" altLang="en-US"/>
              <a:t>of the two planes in respect to the eye?</a:t>
            </a:r>
          </a:p>
        </p:txBody>
      </p:sp>
      <p:sp>
        <p:nvSpPr>
          <p:cNvPr id="647190" name="Text Box 22">
            <a:extLst>
              <a:ext uri="{FF2B5EF4-FFF2-40B4-BE49-F238E27FC236}">
                <a16:creationId xmlns:a16="http://schemas.microsoft.com/office/drawing/2014/main" id="{AC95B433-8D13-FC4F-819E-49FA5FC10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1"/>
            <a:ext cx="80361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Observation:</a:t>
            </a:r>
          </a:p>
          <a:p>
            <a:pPr>
              <a:spcBef>
                <a:spcPct val="0"/>
              </a:spcBef>
            </a:pPr>
            <a:r>
              <a:rPr lang="en-US" altLang="en-US"/>
              <a:t>Rather than thinking of this as a 3D reprojection, </a:t>
            </a:r>
          </a:p>
          <a:p>
            <a:pPr>
              <a:spcBef>
                <a:spcPct val="0"/>
              </a:spcBef>
            </a:pPr>
            <a:r>
              <a:rPr lang="en-US" altLang="en-US"/>
              <a:t>think of it as a 2D </a:t>
            </a:r>
            <a:r>
              <a:rPr lang="en-US" altLang="en-US" b="1"/>
              <a:t>image warp</a:t>
            </a:r>
            <a:r>
              <a:rPr lang="en-US" altLang="en-US"/>
              <a:t> from one image to another</a:t>
            </a:r>
          </a:p>
        </p:txBody>
      </p:sp>
    </p:spTree>
    <p:extLst>
      <p:ext uri="{BB962C8B-B14F-4D97-AF65-F5344CB8AC3E}">
        <p14:creationId xmlns:p14="http://schemas.microsoft.com/office/powerpoint/2010/main" val="76922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82" grpId="0" build="p" autoUpdateAnimBg="0"/>
      <p:bldP spid="647189" grpId="0"/>
      <p:bldP spid="6471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0A3321C-1476-6840-9D26-D86114A5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65" y="769937"/>
            <a:ext cx="6595793" cy="251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93097F4F-C949-E34F-8481-E4EC9B955A97}"/>
              </a:ext>
            </a:extLst>
          </p:cNvPr>
          <p:cNvGrpSpPr>
            <a:grpSpLocks/>
          </p:cNvGrpSpPr>
          <p:nvPr/>
        </p:nvGrpSpPr>
        <p:grpSpPr bwMode="auto">
          <a:xfrm>
            <a:off x="2471738" y="3084513"/>
            <a:ext cx="1504950" cy="3048000"/>
            <a:chOff x="672" y="1847"/>
            <a:chExt cx="1066" cy="1920"/>
          </a:xfrm>
        </p:grpSpPr>
        <p:grpSp>
          <p:nvGrpSpPr>
            <p:cNvPr id="14362" name="Group 5">
              <a:extLst>
                <a:ext uri="{FF2B5EF4-FFF2-40B4-BE49-F238E27FC236}">
                  <a16:creationId xmlns:a16="http://schemas.microsoft.com/office/drawing/2014/main" id="{226C0861-B69C-4644-98FB-1161967F5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361"/>
              <a:ext cx="960" cy="1056"/>
              <a:chOff x="2160" y="2880"/>
              <a:chExt cx="960" cy="1056"/>
            </a:xfrm>
          </p:grpSpPr>
          <p:pic>
            <p:nvPicPr>
              <p:cNvPr id="14365" name="Picture 6" descr="TRANSLATION">
                <a:extLst>
                  <a:ext uri="{FF2B5EF4-FFF2-40B4-BE49-F238E27FC236}">
                    <a16:creationId xmlns:a16="http://schemas.microsoft.com/office/drawing/2014/main" id="{E37A47D6-B1D9-8A48-8589-CD7399D4A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880"/>
                <a:ext cx="960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6" name="Rectangle 7">
                <a:extLst>
                  <a:ext uri="{FF2B5EF4-FFF2-40B4-BE49-F238E27FC236}">
                    <a16:creationId xmlns:a16="http://schemas.microsoft.com/office/drawing/2014/main" id="{5D0A5B83-CD30-8146-B37F-CA2FEB524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672" cy="88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7" name="Rectangle 8">
                <a:extLst>
                  <a:ext uri="{FF2B5EF4-FFF2-40B4-BE49-F238E27FC236}">
                    <a16:creationId xmlns:a16="http://schemas.microsoft.com/office/drawing/2014/main" id="{1FF69E51-CB90-9F4E-8079-56B8F0C3B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3" y="3056"/>
                <a:ext cx="707" cy="880"/>
              </a:xfrm>
              <a:prstGeom prst="rect">
                <a:avLst/>
              </a:prstGeom>
              <a:noFill/>
              <a:ln w="28575">
                <a:solidFill>
                  <a:srgbClr val="60C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363" name="Text Box 9">
              <a:extLst>
                <a:ext uri="{FF2B5EF4-FFF2-40B4-BE49-F238E27FC236}">
                  <a16:creationId xmlns:a16="http://schemas.microsoft.com/office/drawing/2014/main" id="{0B5B2082-6A9E-3E44-AECE-CDD3BED6F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47"/>
              <a:ext cx="100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Translation</a:t>
              </a:r>
            </a:p>
          </p:txBody>
        </p:sp>
        <p:sp>
          <p:nvSpPr>
            <p:cNvPr id="14364" name="Text Box 10">
              <a:extLst>
                <a:ext uri="{FF2B5EF4-FFF2-40B4-BE49-F238E27FC236}">
                  <a16:creationId xmlns:a16="http://schemas.microsoft.com/office/drawing/2014/main" id="{BF6B3B6A-351C-6D4B-959C-B9327089E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536"/>
              <a:ext cx="10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2 unknowns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63A0082B-5DB3-A844-A708-502FB2A90128}"/>
              </a:ext>
            </a:extLst>
          </p:cNvPr>
          <p:cNvGrpSpPr>
            <a:grpSpLocks/>
          </p:cNvGrpSpPr>
          <p:nvPr/>
        </p:nvGrpSpPr>
        <p:grpSpPr bwMode="auto">
          <a:xfrm>
            <a:off x="5335588" y="3048000"/>
            <a:ext cx="1522412" cy="3119438"/>
            <a:chOff x="2064" y="1824"/>
            <a:chExt cx="1079" cy="1965"/>
          </a:xfrm>
        </p:grpSpPr>
        <p:grpSp>
          <p:nvGrpSpPr>
            <p:cNvPr id="14353" name="Group 12">
              <a:extLst>
                <a:ext uri="{FF2B5EF4-FFF2-40B4-BE49-F238E27FC236}">
                  <a16:creationId xmlns:a16="http://schemas.microsoft.com/office/drawing/2014/main" id="{19C73530-A6A2-374D-9FCF-AE32C95331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361"/>
              <a:ext cx="1008" cy="1056"/>
              <a:chOff x="816" y="2928"/>
              <a:chExt cx="864" cy="912"/>
            </a:xfrm>
          </p:grpSpPr>
          <p:pic>
            <p:nvPicPr>
              <p:cNvPr id="14356" name="Picture 13" descr="AFFINE">
                <a:extLst>
                  <a:ext uri="{FF2B5EF4-FFF2-40B4-BE49-F238E27FC236}">
                    <a16:creationId xmlns:a16="http://schemas.microsoft.com/office/drawing/2014/main" id="{D6A65055-77FF-D34B-AF53-3B94EBFAE2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2928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57" name="Rectangle 14">
                <a:extLst>
                  <a:ext uri="{FF2B5EF4-FFF2-40B4-BE49-F238E27FC236}">
                    <a16:creationId xmlns:a16="http://schemas.microsoft.com/office/drawing/2014/main" id="{0AD1A27F-7FFF-5049-BE33-748B3D719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28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58" name="Line 15">
                <a:extLst>
                  <a:ext uri="{FF2B5EF4-FFF2-40B4-BE49-F238E27FC236}">
                    <a16:creationId xmlns:a16="http://schemas.microsoft.com/office/drawing/2014/main" id="{166FA004-B9C4-E744-A34F-AD500BAC3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16">
                <a:extLst>
                  <a:ext uri="{FF2B5EF4-FFF2-40B4-BE49-F238E27FC236}">
                    <a16:creationId xmlns:a16="http://schemas.microsoft.com/office/drawing/2014/main" id="{5768AD90-CF29-6B4A-80C6-7C3EE4F83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24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17">
                <a:extLst>
                  <a:ext uri="{FF2B5EF4-FFF2-40B4-BE49-F238E27FC236}">
                    <a16:creationId xmlns:a16="http://schemas.microsoft.com/office/drawing/2014/main" id="{0CCBB1F7-A190-1D4E-A3BB-8CAF80F50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18">
                <a:extLst>
                  <a:ext uri="{FF2B5EF4-FFF2-40B4-BE49-F238E27FC236}">
                    <a16:creationId xmlns:a16="http://schemas.microsoft.com/office/drawing/2014/main" id="{9A17B554-901D-B045-819C-286A88936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3744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54" name="Text Box 19">
              <a:extLst>
                <a:ext uri="{FF2B5EF4-FFF2-40B4-BE49-F238E27FC236}">
                  <a16:creationId xmlns:a16="http://schemas.microsoft.com/office/drawing/2014/main" id="{97F66E86-1211-6343-A1E9-BD14C4F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1824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Affine</a:t>
              </a:r>
            </a:p>
          </p:txBody>
        </p:sp>
        <p:sp>
          <p:nvSpPr>
            <p:cNvPr id="14355" name="Text Box 20">
              <a:extLst>
                <a:ext uri="{FF2B5EF4-FFF2-40B4-BE49-F238E27FC236}">
                  <a16:creationId xmlns:a16="http://schemas.microsoft.com/office/drawing/2014/main" id="{D0946DF0-85E1-F440-87F2-0121477EF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6" y="3558"/>
              <a:ext cx="10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6 unknowns</a:t>
              </a:r>
            </a:p>
          </p:txBody>
        </p:sp>
      </p:grpSp>
      <p:grpSp>
        <p:nvGrpSpPr>
          <p:cNvPr id="6" name="Group 31">
            <a:extLst>
              <a:ext uri="{FF2B5EF4-FFF2-40B4-BE49-F238E27FC236}">
                <a16:creationId xmlns:a16="http://schemas.microsoft.com/office/drawing/2014/main" id="{59DBDD66-3846-2A41-ABCC-E3FDD330A9A3}"/>
              </a:ext>
            </a:extLst>
          </p:cNvPr>
          <p:cNvGrpSpPr>
            <a:grpSpLocks/>
          </p:cNvGrpSpPr>
          <p:nvPr/>
        </p:nvGrpSpPr>
        <p:grpSpPr bwMode="auto">
          <a:xfrm>
            <a:off x="8501063" y="3048000"/>
            <a:ext cx="1535112" cy="3124200"/>
            <a:chOff x="4944" y="1824"/>
            <a:chExt cx="1079" cy="1968"/>
          </a:xfrm>
        </p:grpSpPr>
        <p:grpSp>
          <p:nvGrpSpPr>
            <p:cNvPr id="14344" name="Group 32">
              <a:extLst>
                <a:ext uri="{FF2B5EF4-FFF2-40B4-BE49-F238E27FC236}">
                  <a16:creationId xmlns:a16="http://schemas.microsoft.com/office/drawing/2014/main" id="{75645DBC-2580-AF4C-B669-B856C012B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2361"/>
              <a:ext cx="960" cy="1056"/>
              <a:chOff x="4944" y="2976"/>
              <a:chExt cx="912" cy="816"/>
            </a:xfrm>
          </p:grpSpPr>
          <p:pic>
            <p:nvPicPr>
              <p:cNvPr id="14347" name="Picture 33" descr="rot">
                <a:extLst>
                  <a:ext uri="{FF2B5EF4-FFF2-40B4-BE49-F238E27FC236}">
                    <a16:creationId xmlns:a16="http://schemas.microsoft.com/office/drawing/2014/main" id="{917310DE-5B6A-B14C-A179-B538023F9D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4" y="2976"/>
                <a:ext cx="912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8" name="Rectangle 34">
                <a:extLst>
                  <a:ext uri="{FF2B5EF4-FFF2-40B4-BE49-F238E27FC236}">
                    <a16:creationId xmlns:a16="http://schemas.microsoft.com/office/drawing/2014/main" id="{464E498A-5913-B04E-99AF-2FD09BD1A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024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9" name="Line 35">
                <a:extLst>
                  <a:ext uri="{FF2B5EF4-FFF2-40B4-BE49-F238E27FC236}">
                    <a16:creationId xmlns:a16="http://schemas.microsoft.com/office/drawing/2014/main" id="{0304EC40-11DE-E544-983E-B80A1A543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072"/>
                <a:ext cx="48" cy="67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0" name="Line 36">
                <a:extLst>
                  <a:ext uri="{FF2B5EF4-FFF2-40B4-BE49-F238E27FC236}">
                    <a16:creationId xmlns:a16="http://schemas.microsoft.com/office/drawing/2014/main" id="{28FBDCAF-0BB3-3946-BFF6-D9F05DC4E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8" y="2976"/>
                <a:ext cx="48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1" name="Line 37">
                <a:extLst>
                  <a:ext uri="{FF2B5EF4-FFF2-40B4-BE49-F238E27FC236}">
                    <a16:creationId xmlns:a16="http://schemas.microsoft.com/office/drawing/2014/main" id="{A18D7ACA-C84C-4A41-B402-73ACC5FCB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4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2" name="Line 38">
                <a:extLst>
                  <a:ext uri="{FF2B5EF4-FFF2-40B4-BE49-F238E27FC236}">
                    <a16:creationId xmlns:a16="http://schemas.microsoft.com/office/drawing/2014/main" id="{7ABA2F77-4903-5F47-8AAE-EA75D2751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" y="3744"/>
                <a:ext cx="624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45" name="Text Box 39">
              <a:extLst>
                <a:ext uri="{FF2B5EF4-FFF2-40B4-BE49-F238E27FC236}">
                  <a16:creationId xmlns:a16="http://schemas.microsoft.com/office/drawing/2014/main" id="{7AC97A20-FE17-FF4E-B65D-3B383157B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824"/>
              <a:ext cx="10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Perspective</a:t>
              </a:r>
            </a:p>
          </p:txBody>
        </p:sp>
        <p:sp>
          <p:nvSpPr>
            <p:cNvPr id="14346" name="Text Box 40">
              <a:extLst>
                <a:ext uri="{FF2B5EF4-FFF2-40B4-BE49-F238E27FC236}">
                  <a16:creationId xmlns:a16="http://schemas.microsoft.com/office/drawing/2014/main" id="{77292C55-B295-DA42-9FF5-18F8BFA12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6" y="3561"/>
              <a:ext cx="10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8 unknowns</a:t>
              </a:r>
            </a:p>
          </p:txBody>
        </p:sp>
      </p:grpSp>
      <p:sp>
        <p:nvSpPr>
          <p:cNvPr id="14343" name="Rectangle 41">
            <a:extLst>
              <a:ext uri="{FF2B5EF4-FFF2-40B4-BE49-F238E27FC236}">
                <a16:creationId xmlns:a16="http://schemas.microsoft.com/office/drawing/2014/main" id="{AD2460E4-0693-6C48-901F-FC28E9AB5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1" y="389689"/>
            <a:ext cx="95921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/>
              <a:t>Which t-form is the right one for warping PP1 into PP2?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dirty="0"/>
              <a:t>    </a:t>
            </a:r>
            <a:r>
              <a:rPr lang="en-US" altLang="en-US" sz="2000" dirty="0"/>
              <a:t>e.g. translation, Euclidean, affine, projective</a:t>
            </a:r>
          </a:p>
        </p:txBody>
      </p:sp>
    </p:spTree>
    <p:extLst>
      <p:ext uri="{BB962C8B-B14F-4D97-AF65-F5344CB8AC3E}">
        <p14:creationId xmlns:p14="http://schemas.microsoft.com/office/powerpoint/2010/main" val="32051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7D6AC74-220B-2740-8789-7DA064837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85725"/>
            <a:ext cx="10515600" cy="1325563"/>
          </a:xfrm>
        </p:spPr>
        <p:txBody>
          <a:bodyPr/>
          <a:lstStyle/>
          <a:p>
            <a:r>
              <a:rPr lang="en-US" altLang="en-US" dirty="0" err="1"/>
              <a:t>Homography</a:t>
            </a:r>
            <a:endParaRPr lang="en-US" altLang="en-US" dirty="0"/>
          </a:p>
        </p:txBody>
      </p:sp>
      <p:sp>
        <p:nvSpPr>
          <p:cNvPr id="672771" name="Rectangle 3">
            <a:extLst>
              <a:ext uri="{FF2B5EF4-FFF2-40B4-BE49-F238E27FC236}">
                <a16:creationId xmlns:a16="http://schemas.microsoft.com/office/drawing/2014/main" id="{2CE7DAC0-630F-164A-8A99-202A09433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305800" cy="3200400"/>
          </a:xfrm>
        </p:spPr>
        <p:txBody>
          <a:bodyPr/>
          <a:lstStyle/>
          <a:p>
            <a:r>
              <a:rPr lang="en-US" altLang="en-US"/>
              <a:t>A: Projective – mapping between any two PPs with the same center of projection</a:t>
            </a:r>
          </a:p>
          <a:p>
            <a:pPr lvl="1"/>
            <a:r>
              <a:rPr lang="en-US" altLang="en-US"/>
              <a:t>rectangle should map to arbitrary quadrilateral </a:t>
            </a:r>
          </a:p>
          <a:p>
            <a:pPr lvl="1"/>
            <a:r>
              <a:rPr lang="en-US" altLang="en-US"/>
              <a:t>parallel lines aren’t</a:t>
            </a:r>
          </a:p>
          <a:p>
            <a:pPr lvl="1"/>
            <a:r>
              <a:rPr lang="en-US" altLang="en-US"/>
              <a:t>but must preserve straight lines</a:t>
            </a:r>
          </a:p>
          <a:p>
            <a:pPr lvl="1"/>
            <a:r>
              <a:rPr lang="en-US" altLang="en-US"/>
              <a:t>same as: unproject, rotate, reproject </a:t>
            </a:r>
          </a:p>
          <a:p>
            <a:r>
              <a:rPr lang="en-US" altLang="en-US"/>
              <a:t>called Homography</a:t>
            </a:r>
          </a:p>
          <a:p>
            <a:pPr lvl="1"/>
            <a:endParaRPr lang="en-US" altLang="en-US"/>
          </a:p>
        </p:txBody>
      </p:sp>
      <p:sp>
        <p:nvSpPr>
          <p:cNvPr id="15364" name="Freeform 4">
            <a:extLst>
              <a:ext uri="{FF2B5EF4-FFF2-40B4-BE49-F238E27FC236}">
                <a16:creationId xmlns:a16="http://schemas.microsoft.com/office/drawing/2014/main" id="{2ACAD086-8B6B-0840-8E44-C4B75413A3B9}"/>
              </a:ext>
            </a:extLst>
          </p:cNvPr>
          <p:cNvSpPr>
            <a:spLocks/>
          </p:cNvSpPr>
          <p:nvPr/>
        </p:nvSpPr>
        <p:spPr bwMode="auto">
          <a:xfrm>
            <a:off x="8586788" y="2773364"/>
            <a:ext cx="1492250" cy="1525587"/>
          </a:xfrm>
          <a:custGeom>
            <a:avLst/>
            <a:gdLst>
              <a:gd name="T0" fmla="*/ 2147483646 w 1057"/>
              <a:gd name="T1" fmla="*/ 2147483646 h 961"/>
              <a:gd name="T2" fmla="*/ 0 w 1057"/>
              <a:gd name="T3" fmla="*/ 0 h 961"/>
              <a:gd name="T4" fmla="*/ 0 w 1057"/>
              <a:gd name="T5" fmla="*/ 2147483646 h 961"/>
              <a:gd name="T6" fmla="*/ 2147483646 w 1057"/>
              <a:gd name="T7" fmla="*/ 2147483646 h 961"/>
              <a:gd name="T8" fmla="*/ 2147483646 w 1057"/>
              <a:gd name="T9" fmla="*/ 2147483646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5" name="Freeform 5">
            <a:extLst>
              <a:ext uri="{FF2B5EF4-FFF2-40B4-BE49-F238E27FC236}">
                <a16:creationId xmlns:a16="http://schemas.microsoft.com/office/drawing/2014/main" id="{67A8B612-0A86-FA40-8E16-CDDC3FC05B16}"/>
              </a:ext>
            </a:extLst>
          </p:cNvPr>
          <p:cNvSpPr>
            <a:spLocks/>
          </p:cNvSpPr>
          <p:nvPr/>
        </p:nvSpPr>
        <p:spPr bwMode="auto">
          <a:xfrm>
            <a:off x="8383589" y="4268789"/>
            <a:ext cx="1220787" cy="2001837"/>
          </a:xfrm>
          <a:custGeom>
            <a:avLst/>
            <a:gdLst>
              <a:gd name="T0" fmla="*/ 0 w 865"/>
              <a:gd name="T1" fmla="*/ 2147483646 h 1261"/>
              <a:gd name="T2" fmla="*/ 2147483646 w 865"/>
              <a:gd name="T3" fmla="*/ 2147483646 h 1261"/>
              <a:gd name="T4" fmla="*/ 2147483646 w 865"/>
              <a:gd name="T5" fmla="*/ 2147483646 h 1261"/>
              <a:gd name="T6" fmla="*/ 0 w 865"/>
              <a:gd name="T7" fmla="*/ 0 h 1261"/>
              <a:gd name="T8" fmla="*/ 0 w 865"/>
              <a:gd name="T9" fmla="*/ 214748364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Freeform 6">
            <a:extLst>
              <a:ext uri="{FF2B5EF4-FFF2-40B4-BE49-F238E27FC236}">
                <a16:creationId xmlns:a16="http://schemas.microsoft.com/office/drawing/2014/main" id="{1F6C453D-7F33-B044-8FF4-66B9DA900C92}"/>
              </a:ext>
            </a:extLst>
          </p:cNvPr>
          <p:cNvSpPr>
            <a:spLocks/>
          </p:cNvSpPr>
          <p:nvPr/>
        </p:nvSpPr>
        <p:spPr bwMode="auto">
          <a:xfrm>
            <a:off x="8326438" y="6067426"/>
            <a:ext cx="285750" cy="485775"/>
          </a:xfrm>
          <a:custGeom>
            <a:avLst/>
            <a:gdLst>
              <a:gd name="T0" fmla="*/ 2147483646 w 202"/>
              <a:gd name="T1" fmla="*/ 2147483646 h 306"/>
              <a:gd name="T2" fmla="*/ 0 w 202"/>
              <a:gd name="T3" fmla="*/ 2147483646 h 306"/>
              <a:gd name="T4" fmla="*/ 2147483646 w 202"/>
              <a:gd name="T5" fmla="*/ 2147483646 h 306"/>
              <a:gd name="T6" fmla="*/ 2147483646 w 202"/>
              <a:gd name="T7" fmla="*/ 2147483646 h 306"/>
              <a:gd name="T8" fmla="*/ 2147483646 w 202"/>
              <a:gd name="T9" fmla="*/ 2147483646 h 306"/>
              <a:gd name="T10" fmla="*/ 2147483646 w 202"/>
              <a:gd name="T11" fmla="*/ 2147483646 h 306"/>
              <a:gd name="T12" fmla="*/ 2147483646 w 202"/>
              <a:gd name="T13" fmla="*/ 2147483646 h 306"/>
              <a:gd name="T14" fmla="*/ 2147483646 w 202"/>
              <a:gd name="T15" fmla="*/ 2147483646 h 306"/>
              <a:gd name="T16" fmla="*/ 2147483646 w 202"/>
              <a:gd name="T17" fmla="*/ 2147483646 h 306"/>
              <a:gd name="T18" fmla="*/ 2147483646 w 202"/>
              <a:gd name="T19" fmla="*/ 2147483646 h 306"/>
              <a:gd name="T20" fmla="*/ 2147483646 w 202"/>
              <a:gd name="T21" fmla="*/ 2147483646 h 306"/>
              <a:gd name="T22" fmla="*/ 2147483646 w 202"/>
              <a:gd name="T23" fmla="*/ 2147483646 h 306"/>
              <a:gd name="T24" fmla="*/ 2147483646 w 202"/>
              <a:gd name="T25" fmla="*/ 2147483646 h 306"/>
              <a:gd name="T26" fmla="*/ 2147483646 w 202"/>
              <a:gd name="T27" fmla="*/ 2147483646 h 306"/>
              <a:gd name="T28" fmla="*/ 2147483646 w 202"/>
              <a:gd name="T29" fmla="*/ 0 h 306"/>
              <a:gd name="T30" fmla="*/ 2147483646 w 202"/>
              <a:gd name="T31" fmla="*/ 0 h 306"/>
              <a:gd name="T32" fmla="*/ 2147483646 w 202"/>
              <a:gd name="T33" fmla="*/ 2147483646 h 306"/>
              <a:gd name="T34" fmla="*/ 2147483646 w 202"/>
              <a:gd name="T35" fmla="*/ 2147483646 h 306"/>
              <a:gd name="T36" fmla="*/ 2147483646 w 202"/>
              <a:gd name="T37" fmla="*/ 2147483646 h 306"/>
              <a:gd name="T38" fmla="*/ 2147483646 w 202"/>
              <a:gd name="T39" fmla="*/ 2147483646 h 306"/>
              <a:gd name="T40" fmla="*/ 2147483646 w 202"/>
              <a:gd name="T41" fmla="*/ 2147483646 h 306"/>
              <a:gd name="T42" fmla="*/ 2147483646 w 202"/>
              <a:gd name="T43" fmla="*/ 2147483646 h 306"/>
              <a:gd name="T44" fmla="*/ 2147483646 w 202"/>
              <a:gd name="T45" fmla="*/ 2147483646 h 306"/>
              <a:gd name="T46" fmla="*/ 2147483646 w 202"/>
              <a:gd name="T47" fmla="*/ 2147483646 h 306"/>
              <a:gd name="T48" fmla="*/ 2147483646 w 202"/>
              <a:gd name="T49" fmla="*/ 2147483646 h 306"/>
              <a:gd name="T50" fmla="*/ 2147483646 w 202"/>
              <a:gd name="T51" fmla="*/ 2147483646 h 306"/>
              <a:gd name="T52" fmla="*/ 2147483646 w 202"/>
              <a:gd name="T53" fmla="*/ 2147483646 h 306"/>
              <a:gd name="T54" fmla="*/ 2147483646 w 202"/>
              <a:gd name="T55" fmla="*/ 2147483646 h 306"/>
              <a:gd name="T56" fmla="*/ 2147483646 w 202"/>
              <a:gd name="T57" fmla="*/ 2147483646 h 306"/>
              <a:gd name="T58" fmla="*/ 2147483646 w 202"/>
              <a:gd name="T59" fmla="*/ 2147483646 h 306"/>
              <a:gd name="T60" fmla="*/ 2147483646 w 202"/>
              <a:gd name="T61" fmla="*/ 2147483646 h 306"/>
              <a:gd name="T62" fmla="*/ 2147483646 w 202"/>
              <a:gd name="T63" fmla="*/ 2147483646 h 306"/>
              <a:gd name="T64" fmla="*/ 2147483646 w 202"/>
              <a:gd name="T65" fmla="*/ 2147483646 h 306"/>
              <a:gd name="T66" fmla="*/ 2147483646 w 202"/>
              <a:gd name="T67" fmla="*/ 2147483646 h 306"/>
              <a:gd name="T68" fmla="*/ 2147483646 w 202"/>
              <a:gd name="T69" fmla="*/ 2147483646 h 306"/>
              <a:gd name="T70" fmla="*/ 2147483646 w 202"/>
              <a:gd name="T71" fmla="*/ 2147483646 h 306"/>
              <a:gd name="T72" fmla="*/ 2147483646 w 202"/>
              <a:gd name="T73" fmla="*/ 2147483646 h 306"/>
              <a:gd name="T74" fmla="*/ 2147483646 w 202"/>
              <a:gd name="T75" fmla="*/ 2147483646 h 306"/>
              <a:gd name="T76" fmla="*/ 2147483646 w 202"/>
              <a:gd name="T77" fmla="*/ 2147483646 h 306"/>
              <a:gd name="T78" fmla="*/ 2147483646 w 202"/>
              <a:gd name="T79" fmla="*/ 2147483646 h 306"/>
              <a:gd name="T80" fmla="*/ 2147483646 w 202"/>
              <a:gd name="T81" fmla="*/ 2147483646 h 306"/>
              <a:gd name="T82" fmla="*/ 2147483646 w 202"/>
              <a:gd name="T83" fmla="*/ 2147483646 h 306"/>
              <a:gd name="T84" fmla="*/ 2147483646 w 202"/>
              <a:gd name="T85" fmla="*/ 2147483646 h 306"/>
              <a:gd name="T86" fmla="*/ 2147483646 w 202"/>
              <a:gd name="T87" fmla="*/ 2147483646 h 306"/>
              <a:gd name="T88" fmla="*/ 2147483646 w 202"/>
              <a:gd name="T89" fmla="*/ 2147483646 h 306"/>
              <a:gd name="T90" fmla="*/ 2147483646 w 202"/>
              <a:gd name="T91" fmla="*/ 2147483646 h 306"/>
              <a:gd name="T92" fmla="*/ 2147483646 w 202"/>
              <a:gd name="T93" fmla="*/ 2147483646 h 306"/>
              <a:gd name="T94" fmla="*/ 2147483646 w 202"/>
              <a:gd name="T95" fmla="*/ 2147483646 h 306"/>
              <a:gd name="T96" fmla="*/ 2147483646 w 202"/>
              <a:gd name="T97" fmla="*/ 2147483646 h 306"/>
              <a:gd name="T98" fmla="*/ 2147483646 w 202"/>
              <a:gd name="T99" fmla="*/ 2147483646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Arc 7">
            <a:extLst>
              <a:ext uri="{FF2B5EF4-FFF2-40B4-BE49-F238E27FC236}">
                <a16:creationId xmlns:a16="http://schemas.microsoft.com/office/drawing/2014/main" id="{B79F355E-1EDD-F449-9774-26B5287A9053}"/>
              </a:ext>
            </a:extLst>
          </p:cNvPr>
          <p:cNvSpPr>
            <a:spLocks/>
          </p:cNvSpPr>
          <p:nvPr/>
        </p:nvSpPr>
        <p:spPr bwMode="auto">
          <a:xfrm rot="20220000">
            <a:off x="8369300" y="6030914"/>
            <a:ext cx="209550" cy="236537"/>
          </a:xfrm>
          <a:custGeom>
            <a:avLst/>
            <a:gdLst>
              <a:gd name="T0" fmla="*/ 0 w 21745"/>
              <a:gd name="T1" fmla="*/ 0 h 21600"/>
              <a:gd name="T2" fmla="*/ 2147483646 w 21745"/>
              <a:gd name="T3" fmla="*/ 2147483646 h 21600"/>
              <a:gd name="T4" fmla="*/ 2147483646 w 21745"/>
              <a:gd name="T5" fmla="*/ 2147483646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CCE0800-F8D8-1749-8E44-B1B053FE6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0" y="5905501"/>
            <a:ext cx="31750" cy="64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Oval 9">
            <a:extLst>
              <a:ext uri="{FF2B5EF4-FFF2-40B4-BE49-F238E27FC236}">
                <a16:creationId xmlns:a16="http://schemas.microsoft.com/office/drawing/2014/main" id="{D5FDE7C5-3ED7-AE41-B453-9505C01DF2BC}"/>
              </a:ext>
            </a:extLst>
          </p:cNvPr>
          <p:cNvSpPr>
            <a:spLocks noChangeArrowheads="1"/>
          </p:cNvSpPr>
          <p:nvPr/>
        </p:nvSpPr>
        <p:spPr bwMode="auto">
          <a:xfrm rot="17640000">
            <a:off x="8426451" y="6035676"/>
            <a:ext cx="112713" cy="1762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05B9E5DB-9BF9-D348-AE7F-DC539825BE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0250" y="6075363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D973637E-6C45-4143-AE7D-82238FD9E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038" y="3165476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PP2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D027BCB1-D065-8742-BCFD-16E94614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1838" y="4891089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PP1</a:t>
            </a:r>
          </a:p>
        </p:txBody>
      </p: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01E4EDBD-FCB6-8942-B668-8084A2163309}"/>
              </a:ext>
            </a:extLst>
          </p:cNvPr>
          <p:cNvGrpSpPr>
            <a:grpSpLocks/>
          </p:cNvGrpSpPr>
          <p:nvPr/>
        </p:nvGrpSpPr>
        <p:grpSpPr bwMode="auto">
          <a:xfrm>
            <a:off x="8478838" y="2209800"/>
            <a:ext cx="1625600" cy="3886200"/>
            <a:chOff x="4106" y="912"/>
            <a:chExt cx="1024" cy="2448"/>
          </a:xfrm>
        </p:grpSpPr>
        <p:sp>
          <p:nvSpPr>
            <p:cNvPr id="15380" name="Line 14">
              <a:extLst>
                <a:ext uri="{FF2B5EF4-FFF2-40B4-BE49-F238E27FC236}">
                  <a16:creationId xmlns:a16="http://schemas.microsoft.com/office/drawing/2014/main" id="{FE09D285-F794-774B-A409-F23F67E1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Line 15">
              <a:extLst>
                <a:ext uri="{FF2B5EF4-FFF2-40B4-BE49-F238E27FC236}">
                  <a16:creationId xmlns:a16="http://schemas.microsoft.com/office/drawing/2014/main" id="{4BD3D119-89B4-1541-983F-A3FC8AB17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2" name="Line 16">
              <a:extLst>
                <a:ext uri="{FF2B5EF4-FFF2-40B4-BE49-F238E27FC236}">
                  <a16:creationId xmlns:a16="http://schemas.microsoft.com/office/drawing/2014/main" id="{CD6543BE-F8E0-454C-A630-13DE8BE97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Oval 17">
              <a:extLst>
                <a:ext uri="{FF2B5EF4-FFF2-40B4-BE49-F238E27FC236}">
                  <a16:creationId xmlns:a16="http://schemas.microsoft.com/office/drawing/2014/main" id="{659BA655-43D5-3048-B23B-81C1564B1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384" name="Oval 18">
              <a:extLst>
                <a:ext uri="{FF2B5EF4-FFF2-40B4-BE49-F238E27FC236}">
                  <a16:creationId xmlns:a16="http://schemas.microsoft.com/office/drawing/2014/main" id="{5B5A3324-780F-9B49-B3E7-70FC42C3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96A46B73-150B-0F4E-A170-37CC929A4736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4038600"/>
            <a:ext cx="2416175" cy="1219200"/>
            <a:chOff x="864" y="2544"/>
            <a:chExt cx="1522" cy="768"/>
          </a:xfrm>
        </p:grpSpPr>
        <p:graphicFrame>
          <p:nvGraphicFramePr>
            <p:cNvPr id="15376" name="Object 19">
              <a:extLst>
                <a:ext uri="{FF2B5EF4-FFF2-40B4-BE49-F238E27FC236}">
                  <a16:creationId xmlns:a16="http://schemas.microsoft.com/office/drawing/2014/main" id="{571168DF-5804-5E41-964F-2993C1B6D7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2544"/>
            <a:ext cx="1509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2" name="Equation" r:id="rId3" imgW="34226500" imgH="13462000" progId="Equation.3">
                    <p:embed/>
                  </p:oleObj>
                </mc:Choice>
                <mc:Fallback>
                  <p:oleObj name="Equation" r:id="rId3" imgW="34226500" imgH="13462000" progId="Equation.3">
                    <p:embed/>
                    <p:pic>
                      <p:nvPicPr>
                        <p:cNvPr id="15376" name="Object 19">
                          <a:extLst>
                            <a:ext uri="{FF2B5EF4-FFF2-40B4-BE49-F238E27FC236}">
                              <a16:creationId xmlns:a16="http://schemas.microsoft.com/office/drawing/2014/main" id="{571168DF-5804-5E41-964F-2993C1B6D7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1509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7" name="Text Box 20">
              <a:extLst>
                <a:ext uri="{FF2B5EF4-FFF2-40B4-BE49-F238E27FC236}">
                  <a16:creationId xmlns:a16="http://schemas.microsoft.com/office/drawing/2014/main" id="{5ACECAEB-9E9B-E540-BC6E-5C01A4B7F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3024"/>
              <a:ext cx="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5378" name="Text Box 21">
              <a:extLst>
                <a:ext uri="{FF2B5EF4-FFF2-40B4-BE49-F238E27FC236}">
                  <a16:creationId xmlns:a16="http://schemas.microsoft.com/office/drawing/2014/main" id="{A6F687C7-343F-DB41-BA73-7A64488C3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024"/>
              <a:ext cx="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5379" name="Text Box 22">
              <a:extLst>
                <a:ext uri="{FF2B5EF4-FFF2-40B4-BE49-F238E27FC236}">
                  <a16:creationId xmlns:a16="http://schemas.microsoft.com/office/drawing/2014/main" id="{19CBB29B-BE6C-9E4E-8FD4-068303629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" y="3024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p’</a:t>
              </a:r>
              <a:r>
                <a:rPr lang="en-US" altLang="en-US">
                  <a:latin typeface="Times New Roman" panose="02020603050405020304" pitchFamily="18" charset="0"/>
                </a:rPr>
                <a:t>  </a:t>
              </a:r>
            </a:p>
          </p:txBody>
        </p:sp>
      </p:grpSp>
      <p:sp>
        <p:nvSpPr>
          <p:cNvPr id="672791" name="Rectangle 23">
            <a:extLst>
              <a:ext uri="{FF2B5EF4-FFF2-40B4-BE49-F238E27FC236}">
                <a16:creationId xmlns:a16="http://schemas.microsoft.com/office/drawing/2014/main" id="{321C9345-0032-A34B-A687-8294A9AF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257800"/>
            <a:ext cx="6019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To apply a homography </a:t>
            </a:r>
            <a:r>
              <a:rPr lang="en-US" altLang="en-US" b="1"/>
              <a:t>H</a:t>
            </a:r>
          </a:p>
          <a:p>
            <a:pPr lvl="1"/>
            <a:r>
              <a:rPr lang="en-US" altLang="en-US"/>
              <a:t>Compute     </a:t>
            </a:r>
            <a:r>
              <a:rPr lang="en-US" altLang="en-US" b="1"/>
              <a:t>p’</a:t>
            </a:r>
            <a:r>
              <a:rPr lang="en-US" altLang="en-US"/>
              <a:t> = </a:t>
            </a:r>
            <a:r>
              <a:rPr lang="en-US" altLang="en-US" b="1"/>
              <a:t>Hp   </a:t>
            </a:r>
            <a:r>
              <a:rPr lang="en-US" altLang="en-US"/>
              <a:t>(regular matrix multiply)</a:t>
            </a:r>
          </a:p>
          <a:p>
            <a:pPr lvl="1"/>
            <a:r>
              <a:rPr lang="en-US" altLang="en-US"/>
              <a:t>Convert </a:t>
            </a:r>
            <a:r>
              <a:rPr lang="en-US" altLang="en-US" b="1"/>
              <a:t>p’</a:t>
            </a:r>
            <a:r>
              <a:rPr lang="en-US" altLang="en-US"/>
              <a:t> from homogeneous to  image coordinates</a:t>
            </a:r>
          </a:p>
        </p:txBody>
      </p:sp>
    </p:spTree>
    <p:extLst>
      <p:ext uri="{BB962C8B-B14F-4D97-AF65-F5344CB8AC3E}">
        <p14:creationId xmlns:p14="http://schemas.microsoft.com/office/powerpoint/2010/main" val="22780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/>
      <p:bldP spid="6727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53">
            <a:extLst>
              <a:ext uri="{FF2B5EF4-FFF2-40B4-BE49-F238E27FC236}">
                <a16:creationId xmlns:a16="http://schemas.microsoft.com/office/drawing/2014/main" id="{8EE36475-7DBF-E04C-94CE-ED20A4B849BD}"/>
              </a:ext>
            </a:extLst>
          </p:cNvPr>
          <p:cNvGrpSpPr>
            <a:grpSpLocks/>
          </p:cNvGrpSpPr>
          <p:nvPr/>
        </p:nvGrpSpPr>
        <p:grpSpPr bwMode="auto">
          <a:xfrm rot="9753105">
            <a:off x="7467601" y="4495800"/>
            <a:ext cx="455613" cy="592138"/>
            <a:chOff x="3979" y="3269"/>
            <a:chExt cx="260" cy="408"/>
          </a:xfrm>
        </p:grpSpPr>
        <p:sp>
          <p:nvSpPr>
            <p:cNvPr id="16420" name="Freeform 54">
              <a:extLst>
                <a:ext uri="{FF2B5EF4-FFF2-40B4-BE49-F238E27FC236}">
                  <a16:creationId xmlns:a16="http://schemas.microsoft.com/office/drawing/2014/main" id="{6D365EB0-65F3-864A-9692-C63CA69A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4 w 202"/>
                <a:gd name="T1" fmla="*/ 305 h 306"/>
                <a:gd name="T2" fmla="*/ 0 w 202"/>
                <a:gd name="T3" fmla="*/ 22 h 306"/>
                <a:gd name="T4" fmla="*/ 4 w 202"/>
                <a:gd name="T5" fmla="*/ 13 h 306"/>
                <a:gd name="T6" fmla="*/ 4 w 202"/>
                <a:gd name="T7" fmla="*/ 14 h 306"/>
                <a:gd name="T8" fmla="*/ 4 w 202"/>
                <a:gd name="T9" fmla="*/ 13 h 306"/>
                <a:gd name="T10" fmla="*/ 4 w 202"/>
                <a:gd name="T11" fmla="*/ 10 h 306"/>
                <a:gd name="T12" fmla="*/ 4 w 202"/>
                <a:gd name="T13" fmla="*/ 11 h 306"/>
                <a:gd name="T14" fmla="*/ 4 w 202"/>
                <a:gd name="T15" fmla="*/ 7 h 306"/>
                <a:gd name="T16" fmla="*/ 4 w 202"/>
                <a:gd name="T17" fmla="*/ 9 h 306"/>
                <a:gd name="T18" fmla="*/ 4 w 202"/>
                <a:gd name="T19" fmla="*/ 6 h 306"/>
                <a:gd name="T20" fmla="*/ 5 w 202"/>
                <a:gd name="T21" fmla="*/ 5 h 306"/>
                <a:gd name="T22" fmla="*/ 6 w 202"/>
                <a:gd name="T23" fmla="*/ 3 h 306"/>
                <a:gd name="T24" fmla="*/ 7 w 202"/>
                <a:gd name="T25" fmla="*/ 4 h 306"/>
                <a:gd name="T26" fmla="*/ 8 w 202"/>
                <a:gd name="T27" fmla="*/ 3 h 306"/>
                <a:gd name="T28" fmla="*/ 8 w 202"/>
                <a:gd name="T29" fmla="*/ 0 h 306"/>
                <a:gd name="T30" fmla="*/ 9 w 202"/>
                <a:gd name="T31" fmla="*/ 0 h 306"/>
                <a:gd name="T32" fmla="*/ 10 w 202"/>
                <a:gd name="T33" fmla="*/ 1 h 306"/>
                <a:gd name="T34" fmla="*/ 10 w 202"/>
                <a:gd name="T35" fmla="*/ 1 h 306"/>
                <a:gd name="T36" fmla="*/ 11 w 202"/>
                <a:gd name="T37" fmla="*/ 3 h 306"/>
                <a:gd name="T38" fmla="*/ 11 w 202"/>
                <a:gd name="T39" fmla="*/ 4 h 306"/>
                <a:gd name="T40" fmla="*/ 12 w 202"/>
                <a:gd name="T41" fmla="*/ 7 h 306"/>
                <a:gd name="T42" fmla="*/ 12 w 202"/>
                <a:gd name="T43" fmla="*/ 7 h 306"/>
                <a:gd name="T44" fmla="*/ 14 w 202"/>
                <a:gd name="T45" fmla="*/ 10 h 306"/>
                <a:gd name="T46" fmla="*/ 14 w 202"/>
                <a:gd name="T47" fmla="*/ 12 h 306"/>
                <a:gd name="T48" fmla="*/ 15 w 202"/>
                <a:gd name="T49" fmla="*/ 11 h 306"/>
                <a:gd name="T50" fmla="*/ 16 w 202"/>
                <a:gd name="T51" fmla="*/ 16 h 306"/>
                <a:gd name="T52" fmla="*/ 16 w 202"/>
                <a:gd name="T53" fmla="*/ 17 h 306"/>
                <a:gd name="T54" fmla="*/ 17 w 202"/>
                <a:gd name="T55" fmla="*/ 19 h 306"/>
                <a:gd name="T56" fmla="*/ 18 w 202"/>
                <a:gd name="T57" fmla="*/ 21 h 306"/>
                <a:gd name="T58" fmla="*/ 18 w 202"/>
                <a:gd name="T59" fmla="*/ 24 h 306"/>
                <a:gd name="T60" fmla="*/ 18 w 202"/>
                <a:gd name="T61" fmla="*/ 27 h 306"/>
                <a:gd name="T62" fmla="*/ 19 w 202"/>
                <a:gd name="T63" fmla="*/ 31 h 306"/>
                <a:gd name="T64" fmla="*/ 19 w 202"/>
                <a:gd name="T65" fmla="*/ 35 h 306"/>
                <a:gd name="T66" fmla="*/ 20 w 202"/>
                <a:gd name="T67" fmla="*/ 36 h 306"/>
                <a:gd name="T68" fmla="*/ 20 w 202"/>
                <a:gd name="T69" fmla="*/ 41 h 306"/>
                <a:gd name="T70" fmla="*/ 20 w 202"/>
                <a:gd name="T71" fmla="*/ 44 h 306"/>
                <a:gd name="T72" fmla="*/ 20 w 202"/>
                <a:gd name="T73" fmla="*/ 46 h 306"/>
                <a:gd name="T74" fmla="*/ 21 w 202"/>
                <a:gd name="T75" fmla="*/ 50 h 306"/>
                <a:gd name="T76" fmla="*/ 22 w 202"/>
                <a:gd name="T77" fmla="*/ 53 h 306"/>
                <a:gd name="T78" fmla="*/ 23 w 202"/>
                <a:gd name="T79" fmla="*/ 55 h 306"/>
                <a:gd name="T80" fmla="*/ 23 w 202"/>
                <a:gd name="T81" fmla="*/ 59 h 306"/>
                <a:gd name="T82" fmla="*/ 23 w 202"/>
                <a:gd name="T83" fmla="*/ 62 h 306"/>
                <a:gd name="T84" fmla="*/ 23 w 202"/>
                <a:gd name="T85" fmla="*/ 67 h 306"/>
                <a:gd name="T86" fmla="*/ 23 w 202"/>
                <a:gd name="T87" fmla="*/ 73 h 306"/>
                <a:gd name="T88" fmla="*/ 24 w 202"/>
                <a:gd name="T89" fmla="*/ 76 h 306"/>
                <a:gd name="T90" fmla="*/ 25 w 202"/>
                <a:gd name="T91" fmla="*/ 80 h 306"/>
                <a:gd name="T92" fmla="*/ 25 w 202"/>
                <a:gd name="T93" fmla="*/ 84 h 306"/>
                <a:gd name="T94" fmla="*/ 26 w 202"/>
                <a:gd name="T95" fmla="*/ 90 h 306"/>
                <a:gd name="T96" fmla="*/ 26 w 202"/>
                <a:gd name="T97" fmla="*/ 99 h 306"/>
                <a:gd name="T98" fmla="*/ 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Arc 55">
              <a:extLst>
                <a:ext uri="{FF2B5EF4-FFF2-40B4-BE49-F238E27FC236}">
                  <a16:creationId xmlns:a16="http://schemas.microsoft.com/office/drawing/2014/main" id="{4A647864-552F-0C47-928C-039EC62F7E9C}"/>
                </a:ext>
              </a:extLst>
            </p:cNvPr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2" name="Line 56">
              <a:extLst>
                <a:ext uri="{FF2B5EF4-FFF2-40B4-BE49-F238E27FC236}">
                  <a16:creationId xmlns:a16="http://schemas.microsoft.com/office/drawing/2014/main" id="{09935B63-DDD0-C34D-ACAF-C7C9FCA18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3" name="Oval 57">
              <a:extLst>
                <a:ext uri="{FF2B5EF4-FFF2-40B4-BE49-F238E27FC236}">
                  <a16:creationId xmlns:a16="http://schemas.microsoft.com/office/drawing/2014/main" id="{7026BA78-0DA1-2348-A306-CF7FFCD1C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4" name="Line 58">
              <a:extLst>
                <a:ext uri="{FF2B5EF4-FFF2-40B4-BE49-F238E27FC236}">
                  <a16:creationId xmlns:a16="http://schemas.microsoft.com/office/drawing/2014/main" id="{ADAC86F4-AD79-8845-8F3D-B33E332569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7" name="Line 62">
            <a:extLst>
              <a:ext uri="{FF2B5EF4-FFF2-40B4-BE49-F238E27FC236}">
                <a16:creationId xmlns:a16="http://schemas.microsoft.com/office/drawing/2014/main" id="{50D5068A-1BDA-6E43-97C0-B271784CC5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536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Line 63">
            <a:extLst>
              <a:ext uri="{FF2B5EF4-FFF2-40B4-BE49-F238E27FC236}">
                <a16:creationId xmlns:a16="http://schemas.microsoft.com/office/drawing/2014/main" id="{5955C60E-08E6-A14A-9F2D-6220F799E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08D00070-0DA3-2341-9AAE-67895888F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62791"/>
            <a:ext cx="10515600" cy="1325563"/>
          </a:xfrm>
        </p:spPr>
        <p:txBody>
          <a:bodyPr/>
          <a:lstStyle/>
          <a:p>
            <a:r>
              <a:rPr lang="en-US" altLang="en-US" dirty="0"/>
              <a:t>Image warping with </a:t>
            </a:r>
            <a:r>
              <a:rPr lang="en-US" altLang="en-US" dirty="0" err="1"/>
              <a:t>homographies</a:t>
            </a:r>
            <a:endParaRPr lang="en-US" altLang="en-US" dirty="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3D1E4FDC-7D23-A748-9FE3-DE4A2429C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914400"/>
            <a:ext cx="7772400" cy="5257800"/>
          </a:xfrm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6391" name="Object 4">
            <a:extLst>
              <a:ext uri="{FF2B5EF4-FFF2-40B4-BE49-F238E27FC236}">
                <a16:creationId xmlns:a16="http://schemas.microsoft.com/office/drawing/2014/main" id="{D06D382B-AD66-2E4A-9E91-3D117940DF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Photo Editor Photo" r:id="rId3" imgW="3403600" imgH="3448050" progId="MSPhotoEd.3">
                  <p:embed/>
                </p:oleObj>
              </mc:Choice>
              <mc:Fallback>
                <p:oleObj name="Photo Editor Photo" r:id="rId3" imgW="3403600" imgH="3448050" progId="MSPhotoEd.3">
                  <p:embed/>
                  <p:pic>
                    <p:nvPicPr>
                      <p:cNvPr id="16391" name="Object 4">
                        <a:extLst>
                          <a:ext uri="{FF2B5EF4-FFF2-40B4-BE49-F238E27FC236}">
                            <a16:creationId xmlns:a16="http://schemas.microsoft.com/office/drawing/2014/main" id="{D06D382B-AD66-2E4A-9E91-3D117940DF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5">
            <a:extLst>
              <a:ext uri="{FF2B5EF4-FFF2-40B4-BE49-F238E27FC236}">
                <a16:creationId xmlns:a16="http://schemas.microsoft.com/office/drawing/2014/main" id="{DD135C11-C6EB-0343-9D0B-5730B308F5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Photo Editor Photo" r:id="rId5" imgW="3403600" imgH="3448050" progId="MSPhotoEd.3">
                  <p:embed/>
                </p:oleObj>
              </mc:Choice>
              <mc:Fallback>
                <p:oleObj name="Photo Editor Photo" r:id="rId5" imgW="3403600" imgH="3448050" progId="MSPhotoEd.3">
                  <p:embed/>
                  <p:pic>
                    <p:nvPicPr>
                      <p:cNvPr id="16392" name="Object 5">
                        <a:extLst>
                          <a:ext uri="{FF2B5EF4-FFF2-40B4-BE49-F238E27FC236}">
                            <a16:creationId xmlns:a16="http://schemas.microsoft.com/office/drawing/2014/main" id="{DD135C11-C6EB-0343-9D0B-5730B308F5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3" name="Group 20">
            <a:extLst>
              <a:ext uri="{FF2B5EF4-FFF2-40B4-BE49-F238E27FC236}">
                <a16:creationId xmlns:a16="http://schemas.microsoft.com/office/drawing/2014/main" id="{85B8D394-0B1A-C24E-8769-DD19E1BAB269}"/>
              </a:ext>
            </a:extLst>
          </p:cNvPr>
          <p:cNvGrpSpPr>
            <a:grpSpLocks/>
          </p:cNvGrpSpPr>
          <p:nvPr/>
        </p:nvGrpSpPr>
        <p:grpSpPr bwMode="auto">
          <a:xfrm rot="4164331">
            <a:off x="3241675" y="4270375"/>
            <a:ext cx="412750" cy="647700"/>
            <a:chOff x="3979" y="3269"/>
            <a:chExt cx="260" cy="408"/>
          </a:xfrm>
        </p:grpSpPr>
        <p:sp>
          <p:nvSpPr>
            <p:cNvPr id="16415" name="Freeform 15">
              <a:extLst>
                <a:ext uri="{FF2B5EF4-FFF2-40B4-BE49-F238E27FC236}">
                  <a16:creationId xmlns:a16="http://schemas.microsoft.com/office/drawing/2014/main" id="{A4E87010-EDDB-CF4B-8404-D5B3F9C3C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4 w 202"/>
                <a:gd name="T1" fmla="*/ 305 h 306"/>
                <a:gd name="T2" fmla="*/ 0 w 202"/>
                <a:gd name="T3" fmla="*/ 22 h 306"/>
                <a:gd name="T4" fmla="*/ 4 w 202"/>
                <a:gd name="T5" fmla="*/ 13 h 306"/>
                <a:gd name="T6" fmla="*/ 4 w 202"/>
                <a:gd name="T7" fmla="*/ 14 h 306"/>
                <a:gd name="T8" fmla="*/ 4 w 202"/>
                <a:gd name="T9" fmla="*/ 13 h 306"/>
                <a:gd name="T10" fmla="*/ 4 w 202"/>
                <a:gd name="T11" fmla="*/ 10 h 306"/>
                <a:gd name="T12" fmla="*/ 4 w 202"/>
                <a:gd name="T13" fmla="*/ 11 h 306"/>
                <a:gd name="T14" fmla="*/ 4 w 202"/>
                <a:gd name="T15" fmla="*/ 7 h 306"/>
                <a:gd name="T16" fmla="*/ 4 w 202"/>
                <a:gd name="T17" fmla="*/ 9 h 306"/>
                <a:gd name="T18" fmla="*/ 4 w 202"/>
                <a:gd name="T19" fmla="*/ 6 h 306"/>
                <a:gd name="T20" fmla="*/ 5 w 202"/>
                <a:gd name="T21" fmla="*/ 5 h 306"/>
                <a:gd name="T22" fmla="*/ 6 w 202"/>
                <a:gd name="T23" fmla="*/ 3 h 306"/>
                <a:gd name="T24" fmla="*/ 7 w 202"/>
                <a:gd name="T25" fmla="*/ 4 h 306"/>
                <a:gd name="T26" fmla="*/ 8 w 202"/>
                <a:gd name="T27" fmla="*/ 3 h 306"/>
                <a:gd name="T28" fmla="*/ 8 w 202"/>
                <a:gd name="T29" fmla="*/ 0 h 306"/>
                <a:gd name="T30" fmla="*/ 9 w 202"/>
                <a:gd name="T31" fmla="*/ 0 h 306"/>
                <a:gd name="T32" fmla="*/ 10 w 202"/>
                <a:gd name="T33" fmla="*/ 1 h 306"/>
                <a:gd name="T34" fmla="*/ 10 w 202"/>
                <a:gd name="T35" fmla="*/ 1 h 306"/>
                <a:gd name="T36" fmla="*/ 11 w 202"/>
                <a:gd name="T37" fmla="*/ 3 h 306"/>
                <a:gd name="T38" fmla="*/ 11 w 202"/>
                <a:gd name="T39" fmla="*/ 4 h 306"/>
                <a:gd name="T40" fmla="*/ 12 w 202"/>
                <a:gd name="T41" fmla="*/ 7 h 306"/>
                <a:gd name="T42" fmla="*/ 12 w 202"/>
                <a:gd name="T43" fmla="*/ 7 h 306"/>
                <a:gd name="T44" fmla="*/ 14 w 202"/>
                <a:gd name="T45" fmla="*/ 10 h 306"/>
                <a:gd name="T46" fmla="*/ 14 w 202"/>
                <a:gd name="T47" fmla="*/ 12 h 306"/>
                <a:gd name="T48" fmla="*/ 15 w 202"/>
                <a:gd name="T49" fmla="*/ 11 h 306"/>
                <a:gd name="T50" fmla="*/ 16 w 202"/>
                <a:gd name="T51" fmla="*/ 16 h 306"/>
                <a:gd name="T52" fmla="*/ 16 w 202"/>
                <a:gd name="T53" fmla="*/ 17 h 306"/>
                <a:gd name="T54" fmla="*/ 17 w 202"/>
                <a:gd name="T55" fmla="*/ 19 h 306"/>
                <a:gd name="T56" fmla="*/ 18 w 202"/>
                <a:gd name="T57" fmla="*/ 21 h 306"/>
                <a:gd name="T58" fmla="*/ 18 w 202"/>
                <a:gd name="T59" fmla="*/ 24 h 306"/>
                <a:gd name="T60" fmla="*/ 18 w 202"/>
                <a:gd name="T61" fmla="*/ 27 h 306"/>
                <a:gd name="T62" fmla="*/ 19 w 202"/>
                <a:gd name="T63" fmla="*/ 31 h 306"/>
                <a:gd name="T64" fmla="*/ 19 w 202"/>
                <a:gd name="T65" fmla="*/ 35 h 306"/>
                <a:gd name="T66" fmla="*/ 20 w 202"/>
                <a:gd name="T67" fmla="*/ 36 h 306"/>
                <a:gd name="T68" fmla="*/ 20 w 202"/>
                <a:gd name="T69" fmla="*/ 41 h 306"/>
                <a:gd name="T70" fmla="*/ 20 w 202"/>
                <a:gd name="T71" fmla="*/ 44 h 306"/>
                <a:gd name="T72" fmla="*/ 20 w 202"/>
                <a:gd name="T73" fmla="*/ 46 h 306"/>
                <a:gd name="T74" fmla="*/ 21 w 202"/>
                <a:gd name="T75" fmla="*/ 50 h 306"/>
                <a:gd name="T76" fmla="*/ 22 w 202"/>
                <a:gd name="T77" fmla="*/ 53 h 306"/>
                <a:gd name="T78" fmla="*/ 23 w 202"/>
                <a:gd name="T79" fmla="*/ 55 h 306"/>
                <a:gd name="T80" fmla="*/ 23 w 202"/>
                <a:gd name="T81" fmla="*/ 59 h 306"/>
                <a:gd name="T82" fmla="*/ 23 w 202"/>
                <a:gd name="T83" fmla="*/ 62 h 306"/>
                <a:gd name="T84" fmla="*/ 23 w 202"/>
                <a:gd name="T85" fmla="*/ 67 h 306"/>
                <a:gd name="T86" fmla="*/ 23 w 202"/>
                <a:gd name="T87" fmla="*/ 73 h 306"/>
                <a:gd name="T88" fmla="*/ 24 w 202"/>
                <a:gd name="T89" fmla="*/ 76 h 306"/>
                <a:gd name="T90" fmla="*/ 25 w 202"/>
                <a:gd name="T91" fmla="*/ 80 h 306"/>
                <a:gd name="T92" fmla="*/ 25 w 202"/>
                <a:gd name="T93" fmla="*/ 84 h 306"/>
                <a:gd name="T94" fmla="*/ 26 w 202"/>
                <a:gd name="T95" fmla="*/ 90 h 306"/>
                <a:gd name="T96" fmla="*/ 26 w 202"/>
                <a:gd name="T97" fmla="*/ 99 h 306"/>
                <a:gd name="T98" fmla="*/ 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Arc 16">
              <a:extLst>
                <a:ext uri="{FF2B5EF4-FFF2-40B4-BE49-F238E27FC236}">
                  <a16:creationId xmlns:a16="http://schemas.microsoft.com/office/drawing/2014/main" id="{7729FDD4-1079-DA43-814B-4742545A1AE5}"/>
                </a:ext>
              </a:extLst>
            </p:cNvPr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7" name="Line 17">
              <a:extLst>
                <a:ext uri="{FF2B5EF4-FFF2-40B4-BE49-F238E27FC236}">
                  <a16:creationId xmlns:a16="http://schemas.microsoft.com/office/drawing/2014/main" id="{A3CF9E3E-1EA4-9946-8172-AE0735C8E0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8" name="Oval 18">
              <a:extLst>
                <a:ext uri="{FF2B5EF4-FFF2-40B4-BE49-F238E27FC236}">
                  <a16:creationId xmlns:a16="http://schemas.microsoft.com/office/drawing/2014/main" id="{5A131670-E3AE-694E-B3DA-3961EEBA2B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9" name="Line 19">
              <a:extLst>
                <a:ext uri="{FF2B5EF4-FFF2-40B4-BE49-F238E27FC236}">
                  <a16:creationId xmlns:a16="http://schemas.microsoft.com/office/drawing/2014/main" id="{AA7D80DE-4FA6-F545-81CD-C9D013A640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4" name="Line 24">
            <a:extLst>
              <a:ext uri="{FF2B5EF4-FFF2-40B4-BE49-F238E27FC236}">
                <a16:creationId xmlns:a16="http://schemas.microsoft.com/office/drawing/2014/main" id="{FFF11BFC-64C7-6147-81B3-A7BD791FA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25">
            <a:extLst>
              <a:ext uri="{FF2B5EF4-FFF2-40B4-BE49-F238E27FC236}">
                <a16:creationId xmlns:a16="http://schemas.microsoft.com/office/drawing/2014/main" id="{A62E5D89-972C-394E-A300-73C91B265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Line 26">
            <a:extLst>
              <a:ext uri="{FF2B5EF4-FFF2-40B4-BE49-F238E27FC236}">
                <a16:creationId xmlns:a16="http://schemas.microsoft.com/office/drawing/2014/main" id="{3BC1E844-72DE-BC47-94DB-D896FAC9F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7" name="Line 27">
            <a:extLst>
              <a:ext uri="{FF2B5EF4-FFF2-40B4-BE49-F238E27FC236}">
                <a16:creationId xmlns:a16="http://schemas.microsoft.com/office/drawing/2014/main" id="{F1EA8CAB-3932-C445-B714-487A7B13E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398" name="Group 38">
            <a:extLst>
              <a:ext uri="{FF2B5EF4-FFF2-40B4-BE49-F238E27FC236}">
                <a16:creationId xmlns:a16="http://schemas.microsoft.com/office/drawing/2014/main" id="{5D772AEB-CC76-2144-8125-6A790D72ACD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191500" y="4533900"/>
            <a:ext cx="457200" cy="1143000"/>
            <a:chOff x="4416" y="2592"/>
            <a:chExt cx="288" cy="720"/>
          </a:xfrm>
        </p:grpSpPr>
        <p:sp>
          <p:nvSpPr>
            <p:cNvPr id="16411" name="Line 34">
              <a:extLst>
                <a:ext uri="{FF2B5EF4-FFF2-40B4-BE49-F238E27FC236}">
                  <a16:creationId xmlns:a16="http://schemas.microsoft.com/office/drawing/2014/main" id="{F1F9DB1F-2B14-1F4D-9721-B7E00FFC1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35">
              <a:extLst>
                <a:ext uri="{FF2B5EF4-FFF2-40B4-BE49-F238E27FC236}">
                  <a16:creationId xmlns:a16="http://schemas.microsoft.com/office/drawing/2014/main" id="{91B2E081-B803-AF4B-82E8-B7D4D0962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36">
              <a:extLst>
                <a:ext uri="{FF2B5EF4-FFF2-40B4-BE49-F238E27FC236}">
                  <a16:creationId xmlns:a16="http://schemas.microsoft.com/office/drawing/2014/main" id="{DA5CEC3E-A668-EE49-B296-6660084BF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37">
              <a:extLst>
                <a:ext uri="{FF2B5EF4-FFF2-40B4-BE49-F238E27FC236}">
                  <a16:creationId xmlns:a16="http://schemas.microsoft.com/office/drawing/2014/main" id="{49A8EDC2-4273-574D-83C6-901FCA62E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9" name="Text Box 39">
            <a:extLst>
              <a:ext uri="{FF2B5EF4-FFF2-40B4-BE49-F238E27FC236}">
                <a16:creationId xmlns:a16="http://schemas.microsoft.com/office/drawing/2014/main" id="{D89E3650-B548-214F-9A0D-EE1F43F10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334001"/>
            <a:ext cx="241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image plane in front</a:t>
            </a:r>
          </a:p>
        </p:txBody>
      </p:sp>
      <p:sp>
        <p:nvSpPr>
          <p:cNvPr id="16400" name="Text Box 40">
            <a:extLst>
              <a:ext uri="{FF2B5EF4-FFF2-40B4-BE49-F238E27FC236}">
                <a16:creationId xmlns:a16="http://schemas.microsoft.com/office/drawing/2014/main" id="{3812448B-5D49-8E4C-884D-21FFB5FB1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5334001"/>
            <a:ext cx="2303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image plane below</a:t>
            </a:r>
          </a:p>
        </p:txBody>
      </p:sp>
      <p:sp>
        <p:nvSpPr>
          <p:cNvPr id="16401" name="Line 41">
            <a:extLst>
              <a:ext uri="{FF2B5EF4-FFF2-40B4-BE49-F238E27FC236}">
                <a16:creationId xmlns:a16="http://schemas.microsoft.com/office/drawing/2014/main" id="{F17B8839-C6F3-2447-BCC9-E477F0D16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id="{71B4E666-5BE7-D749-B613-702500664E5D}"/>
              </a:ext>
            </a:extLst>
          </p:cNvPr>
          <p:cNvGrpSpPr>
            <a:grpSpLocks/>
          </p:cNvGrpSpPr>
          <p:nvPr/>
        </p:nvGrpSpPr>
        <p:grpSpPr bwMode="auto">
          <a:xfrm>
            <a:off x="5416550" y="4038601"/>
            <a:ext cx="1517650" cy="2474913"/>
            <a:chOff x="2452" y="2544"/>
            <a:chExt cx="956" cy="1559"/>
          </a:xfrm>
        </p:grpSpPr>
        <p:sp>
          <p:nvSpPr>
            <p:cNvPr id="16409" name="Text Box 43">
              <a:extLst>
                <a:ext uri="{FF2B5EF4-FFF2-40B4-BE49-F238E27FC236}">
                  <a16:creationId xmlns:a16="http://schemas.microsoft.com/office/drawing/2014/main" id="{5A1AF9DC-402A-214E-84EA-AC3511E49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600"/>
                <a:t>black area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600"/>
                <a:t>where no pixel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600"/>
                <a:t>maps to</a:t>
              </a:r>
            </a:p>
          </p:txBody>
        </p:sp>
        <p:sp>
          <p:nvSpPr>
            <p:cNvPr id="16410" name="Line 44">
              <a:extLst>
                <a:ext uri="{FF2B5EF4-FFF2-40B4-BE49-F238E27FC236}">
                  <a16:creationId xmlns:a16="http://schemas.microsoft.com/office/drawing/2014/main" id="{20DA7E0C-9042-F249-8AB2-8C359F847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03" name="Line 60">
            <a:extLst>
              <a:ext uri="{FF2B5EF4-FFF2-40B4-BE49-F238E27FC236}">
                <a16:creationId xmlns:a16="http://schemas.microsoft.com/office/drawing/2014/main" id="{6C227B88-3EAC-6B4B-9177-C9EF23D226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4" name="Line 61">
            <a:extLst>
              <a:ext uri="{FF2B5EF4-FFF2-40B4-BE49-F238E27FC236}">
                <a16:creationId xmlns:a16="http://schemas.microsoft.com/office/drawing/2014/main" id="{F0EFD617-8D35-6A49-B3E4-1CC46F047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2">
            <a:extLst>
              <a:ext uri="{FF2B5EF4-FFF2-40B4-BE49-F238E27FC236}">
                <a16:creationId xmlns:a16="http://schemas.microsoft.com/office/drawing/2014/main" id="{05B270FA-100C-014B-9B4A-2669ADBFA6D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810000"/>
            <a:ext cx="4267200" cy="2895600"/>
            <a:chOff x="2640" y="2304"/>
            <a:chExt cx="2688" cy="1824"/>
          </a:xfrm>
        </p:grpSpPr>
        <p:graphicFrame>
          <p:nvGraphicFramePr>
            <p:cNvPr id="16406" name="Object 47">
              <a:extLst>
                <a:ext uri="{FF2B5EF4-FFF2-40B4-BE49-F238E27FC236}">
                  <a16:creationId xmlns:a16="http://schemas.microsoft.com/office/drawing/2014/main" id="{F13C7AD5-8650-3D4A-BAEC-901E705DE0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0" name="Photo Editor Photo" r:id="rId7" imgW="3416300" imgH="3460750" progId="MSPhotoEd.3">
                    <p:embed/>
                  </p:oleObj>
                </mc:Choice>
                <mc:Fallback>
                  <p:oleObj name="Photo Editor Photo" r:id="rId7" imgW="3416300" imgH="3460750" progId="MSPhotoEd.3">
                    <p:embed/>
                    <p:pic>
                      <p:nvPicPr>
                        <p:cNvPr id="16406" name="Object 47">
                          <a:extLst>
                            <a:ext uri="{FF2B5EF4-FFF2-40B4-BE49-F238E27FC236}">
                              <a16:creationId xmlns:a16="http://schemas.microsoft.com/office/drawing/2014/main" id="{F13C7AD5-8650-3D4A-BAEC-901E705DE0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7" name="Line 50">
              <a:extLst>
                <a:ext uri="{FF2B5EF4-FFF2-40B4-BE49-F238E27FC236}">
                  <a16:creationId xmlns:a16="http://schemas.microsoft.com/office/drawing/2014/main" id="{486B21C7-7B59-E04B-A6D2-F7213C102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51">
              <a:extLst>
                <a:ext uri="{FF2B5EF4-FFF2-40B4-BE49-F238E27FC236}">
                  <a16:creationId xmlns:a16="http://schemas.microsoft.com/office/drawing/2014/main" id="{B6F9B9B0-8EA6-F24F-99CE-FF251953F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0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D6DAF24-6D9C-3D4B-ADE9-A47A8594D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28588"/>
            <a:ext cx="10515600" cy="1325563"/>
          </a:xfrm>
        </p:spPr>
        <p:txBody>
          <a:bodyPr/>
          <a:lstStyle/>
          <a:p>
            <a:r>
              <a:rPr lang="en-US" altLang="en-US" dirty="0"/>
              <a:t>Image rectification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ABB3B3C-12F6-2D44-9A3B-0272D2350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7412" name="Object 4">
            <a:extLst>
              <a:ext uri="{FF2B5EF4-FFF2-40B4-BE49-F238E27FC236}">
                <a16:creationId xmlns:a16="http://schemas.microsoft.com/office/drawing/2014/main" id="{368FA548-795C-CA46-ACB3-7C28BA113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Photo Editor Photo" r:id="rId3" imgW="3403600" imgH="3448050" progId="MSPhotoEd.3">
                  <p:embed/>
                </p:oleObj>
              </mc:Choice>
              <mc:Fallback>
                <p:oleObj name="Photo Editor Photo" r:id="rId3" imgW="3403600" imgH="3448050" progId="MSPhotoEd.3">
                  <p:embed/>
                  <p:pic>
                    <p:nvPicPr>
                      <p:cNvPr id="17412" name="Object 4">
                        <a:extLst>
                          <a:ext uri="{FF2B5EF4-FFF2-40B4-BE49-F238E27FC236}">
                            <a16:creationId xmlns:a16="http://schemas.microsoft.com/office/drawing/2014/main" id="{368FA548-795C-CA46-ACB3-7C28BA113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>
            <a:extLst>
              <a:ext uri="{FF2B5EF4-FFF2-40B4-BE49-F238E27FC236}">
                <a16:creationId xmlns:a16="http://schemas.microsoft.com/office/drawing/2014/main" id="{FD9E195F-2668-AC43-A087-510D5E338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Photo Editor Photo" r:id="rId5" imgW="3403600" imgH="3448050" progId="MSPhotoEd.3">
                  <p:embed/>
                </p:oleObj>
              </mc:Choice>
              <mc:Fallback>
                <p:oleObj name="Photo Editor Photo" r:id="rId5" imgW="3403600" imgH="3448050" progId="MSPhotoEd.3">
                  <p:embed/>
                  <p:pic>
                    <p:nvPicPr>
                      <p:cNvPr id="17413" name="Object 5">
                        <a:extLst>
                          <a:ext uri="{FF2B5EF4-FFF2-40B4-BE49-F238E27FC236}">
                            <a16:creationId xmlns:a16="http://schemas.microsoft.com/office/drawing/2014/main" id="{FD9E195F-2668-AC43-A087-510D5E338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Oval 6">
            <a:extLst>
              <a:ext uri="{FF2B5EF4-FFF2-40B4-BE49-F238E27FC236}">
                <a16:creationId xmlns:a16="http://schemas.microsoft.com/office/drawing/2014/main" id="{48A835DF-39AD-C448-9A46-FAEEE9909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59D684E5-4073-0743-A902-8C1FE4DA3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13" y="352742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8CBCE9F2-44ED-504F-BD24-DA0F59C97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1138" y="3570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C8F5C72A-0FCA-9F44-A0E6-263E2F7F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1E744A24-4BC5-3044-8683-E1463F60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9" name="Oval 11">
            <a:extLst>
              <a:ext uri="{FF2B5EF4-FFF2-40B4-BE49-F238E27FC236}">
                <a16:creationId xmlns:a16="http://schemas.microsoft.com/office/drawing/2014/main" id="{5B094D23-A11A-5945-9F7E-CFA3931CA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0" name="Oval 12">
            <a:extLst>
              <a:ext uri="{FF2B5EF4-FFF2-40B4-BE49-F238E27FC236}">
                <a16:creationId xmlns:a16="http://schemas.microsoft.com/office/drawing/2014/main" id="{78A46A43-A7DF-5849-B287-FD8E69CAF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1" name="Oval 13">
            <a:extLst>
              <a:ext uri="{FF2B5EF4-FFF2-40B4-BE49-F238E27FC236}">
                <a16:creationId xmlns:a16="http://schemas.microsoft.com/office/drawing/2014/main" id="{64145B32-6554-924D-8C6F-1511E106F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2AC6B17E-BC0A-9D44-8562-24D087F1B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14800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To unwarp (rectify) an image</a:t>
            </a:r>
          </a:p>
          <a:p>
            <a:pPr lvl="1"/>
            <a:r>
              <a:rPr lang="en-US" altLang="en-US"/>
              <a:t>Find the homography </a:t>
            </a:r>
            <a:r>
              <a:rPr lang="en-US" altLang="en-US" b="1"/>
              <a:t>H</a:t>
            </a:r>
            <a:r>
              <a:rPr lang="en-US" altLang="en-US"/>
              <a:t> given a set of </a:t>
            </a:r>
            <a:r>
              <a:rPr lang="en-US" altLang="en-US" b="1"/>
              <a:t>p</a:t>
            </a:r>
            <a:r>
              <a:rPr lang="en-US" altLang="en-US"/>
              <a:t> and </a:t>
            </a:r>
            <a:r>
              <a:rPr lang="en-US" altLang="en-US" b="1"/>
              <a:t>p’ </a:t>
            </a:r>
            <a:r>
              <a:rPr lang="en-US" altLang="en-US"/>
              <a:t>pairs</a:t>
            </a:r>
          </a:p>
          <a:p>
            <a:pPr lvl="1"/>
            <a:r>
              <a:rPr lang="en-US" altLang="en-US"/>
              <a:t>How many correspondences are needed?</a:t>
            </a:r>
          </a:p>
          <a:p>
            <a:pPr lvl="1"/>
            <a:r>
              <a:rPr lang="en-US" altLang="en-US"/>
              <a:t>Tricky to write H analytically, but we can </a:t>
            </a:r>
            <a:r>
              <a:rPr lang="en-US" altLang="en-US" u="sng"/>
              <a:t>solve</a:t>
            </a:r>
            <a:r>
              <a:rPr lang="en-US" altLang="en-US"/>
              <a:t> for it!</a:t>
            </a:r>
          </a:p>
          <a:p>
            <a:pPr lvl="2">
              <a:buFontTx/>
              <a:buChar char="•"/>
            </a:pPr>
            <a:r>
              <a:rPr lang="en-US" altLang="en-US" sz="2000"/>
              <a:t>Find such H that “best” transforms points p into p’ </a:t>
            </a:r>
          </a:p>
          <a:p>
            <a:pPr lvl="2">
              <a:buFontTx/>
              <a:buChar char="•"/>
            </a:pPr>
            <a:r>
              <a:rPr lang="en-US" altLang="en-US" sz="2000"/>
              <a:t>Use least-squares!</a:t>
            </a:r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816E75C1-BF96-3142-891B-33F17A77E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6" y="3336926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47BF4DA3-F31A-5048-AD67-1D944988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4" y="3124201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p’</a:t>
            </a:r>
          </a:p>
        </p:txBody>
      </p:sp>
    </p:spTree>
    <p:extLst>
      <p:ext uri="{BB962C8B-B14F-4D97-AF65-F5344CB8AC3E}">
        <p14:creationId xmlns:p14="http://schemas.microsoft.com/office/powerpoint/2010/main" val="58755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912608E-F469-1B46-AE93-F95B74A50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/>
              <a:t>Least Squares Example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4FD121A4-224B-A343-A5D2-0802BE7859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2209800" y="914400"/>
            <a:ext cx="7772400" cy="3429000"/>
          </a:xfrm>
          <a:blipFill rotWithShape="1">
            <a:blip r:embed="rId3"/>
            <a:srcRect/>
            <a:stretch>
              <a:fillRect l="-1256" t="-1243" r="1" b="-53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710662" name="Object 6">
            <a:extLst>
              <a:ext uri="{FF2B5EF4-FFF2-40B4-BE49-F238E27FC236}">
                <a16:creationId xmlns:a16="http://schemas.microsoft.com/office/drawing/2014/main" id="{7B3440AC-3776-6E44-B007-F525C82131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050" y="3379788"/>
          <a:ext cx="20193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Equation" r:id="rId4" imgW="20777200" imgH="10528300" progId="Equation.3">
                  <p:embed/>
                </p:oleObj>
              </mc:Choice>
              <mc:Fallback>
                <p:oleObj name="Equation" r:id="rId4" imgW="20777200" imgH="10528300" progId="Equation.3">
                  <p:embed/>
                  <p:pic>
                    <p:nvPicPr>
                      <p:cNvPr id="710662" name="Object 6">
                        <a:extLst>
                          <a:ext uri="{FF2B5EF4-FFF2-40B4-BE49-F238E27FC236}">
                            <a16:creationId xmlns:a16="http://schemas.microsoft.com/office/drawing/2014/main" id="{7B3440AC-3776-6E44-B007-F525C82131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3379788"/>
                        <a:ext cx="20193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8" name="Object 12">
            <a:extLst>
              <a:ext uri="{FF2B5EF4-FFF2-40B4-BE49-F238E27FC236}">
                <a16:creationId xmlns:a16="http://schemas.microsoft.com/office/drawing/2014/main" id="{0F819562-6D62-4E45-AE1D-D658CAC9A3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8014" y="3352800"/>
          <a:ext cx="27844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Equation" r:id="rId6" imgW="28676600" imgH="11112500" progId="Equation.3">
                  <p:embed/>
                </p:oleObj>
              </mc:Choice>
              <mc:Fallback>
                <p:oleObj name="Equation" r:id="rId6" imgW="28676600" imgH="11112500" progId="Equation.3">
                  <p:embed/>
                  <p:pic>
                    <p:nvPicPr>
                      <p:cNvPr id="710668" name="Object 12">
                        <a:extLst>
                          <a:ext uri="{FF2B5EF4-FFF2-40B4-BE49-F238E27FC236}">
                            <a16:creationId xmlns:a16="http://schemas.microsoft.com/office/drawing/2014/main" id="{0F819562-6D62-4E45-AE1D-D658CAC9A3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4" y="3352800"/>
                        <a:ext cx="27844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B507A6-3DCF-7145-873A-9F33A329F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0" y="3581401"/>
            <a:ext cx="1049518" cy="461665"/>
          </a:xfrm>
          <a:prstGeom prst="rect">
            <a:avLst/>
          </a:prstGeom>
          <a:blipFill rotWithShape="1">
            <a:blip r:embed="rId8"/>
            <a:stretch>
              <a:fillRect l="-9302" t="-10667" b="-29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2716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75D392D-EB33-9247-9FF0-0EEABDB62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230" y="-123032"/>
            <a:ext cx="10515600" cy="1325563"/>
          </a:xfrm>
        </p:spPr>
        <p:txBody>
          <a:bodyPr/>
          <a:lstStyle/>
          <a:p>
            <a:r>
              <a:rPr lang="en-US" altLang="en-US"/>
              <a:t>Least Squares Example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0260A6A0-8C4A-F84E-8BAD-451DA5D3D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1255" t="-81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19460" name="Object 6">
            <a:extLst>
              <a:ext uri="{FF2B5EF4-FFF2-40B4-BE49-F238E27FC236}">
                <a16:creationId xmlns:a16="http://schemas.microsoft.com/office/drawing/2014/main" id="{03E455EC-9B1E-0A47-9781-CEA2458F2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799546"/>
              </p:ext>
            </p:extLst>
          </p:nvPr>
        </p:nvGraphicFramePr>
        <p:xfrm>
          <a:off x="3304291" y="4991612"/>
          <a:ext cx="20193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Equation" r:id="rId4" imgW="20777200" imgH="10528300" progId="Equation.3">
                  <p:embed/>
                </p:oleObj>
              </mc:Choice>
              <mc:Fallback>
                <p:oleObj name="Equation" r:id="rId4" imgW="20777200" imgH="10528300" progId="Equation.3">
                  <p:embed/>
                  <p:pic>
                    <p:nvPicPr>
                      <p:cNvPr id="19460" name="Object 6">
                        <a:extLst>
                          <a:ext uri="{FF2B5EF4-FFF2-40B4-BE49-F238E27FC236}">
                            <a16:creationId xmlns:a16="http://schemas.microsoft.com/office/drawing/2014/main" id="{03E455EC-9B1E-0A47-9781-CEA2458F2A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4291" y="4991612"/>
                        <a:ext cx="20193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2">
            <a:extLst>
              <a:ext uri="{FF2B5EF4-FFF2-40B4-BE49-F238E27FC236}">
                <a16:creationId xmlns:a16="http://schemas.microsoft.com/office/drawing/2014/main" id="{5178C859-5557-1744-A671-49C468345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447497"/>
              </p:ext>
            </p:extLst>
          </p:nvPr>
        </p:nvGraphicFramePr>
        <p:xfrm>
          <a:off x="9067800" y="4482818"/>
          <a:ext cx="27844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2" name="Equation" r:id="rId6" imgW="28676600" imgH="11112500" progId="Equation.3">
                  <p:embed/>
                </p:oleObj>
              </mc:Choice>
              <mc:Fallback>
                <p:oleObj name="Equation" r:id="rId6" imgW="28676600" imgH="11112500" progId="Equation.3">
                  <p:embed/>
                  <p:pic>
                    <p:nvPicPr>
                      <p:cNvPr id="19461" name="Object 12">
                        <a:extLst>
                          <a:ext uri="{FF2B5EF4-FFF2-40B4-BE49-F238E27FC236}">
                            <a16:creationId xmlns:a16="http://schemas.microsoft.com/office/drawing/2014/main" id="{5178C859-5557-1744-A671-49C468345C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4482818"/>
                        <a:ext cx="27844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0670" name="Picture 14">
            <a:extLst>
              <a:ext uri="{FF2B5EF4-FFF2-40B4-BE49-F238E27FC236}">
                <a16:creationId xmlns:a16="http://schemas.microsoft.com/office/drawing/2014/main" id="{56801CF0-87FD-CA41-8C28-E1B1DF7D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524648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0674" name="Object 18">
            <a:extLst>
              <a:ext uri="{FF2B5EF4-FFF2-40B4-BE49-F238E27FC236}">
                <a16:creationId xmlns:a16="http://schemas.microsoft.com/office/drawing/2014/main" id="{D8DE3C71-1BBA-A741-822C-6514496BB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5421"/>
              </p:ext>
            </p:extLst>
          </p:nvPr>
        </p:nvGraphicFramePr>
        <p:xfrm>
          <a:off x="5949507" y="4722375"/>
          <a:ext cx="238918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Equation" r:id="rId9" imgW="29845000" imgH="21653500" progId="Equation.3">
                  <p:embed/>
                </p:oleObj>
              </mc:Choice>
              <mc:Fallback>
                <p:oleObj name="Equation" r:id="rId9" imgW="29845000" imgH="21653500" progId="Equation.3">
                  <p:embed/>
                  <p:pic>
                    <p:nvPicPr>
                      <p:cNvPr id="710674" name="Object 18">
                        <a:extLst>
                          <a:ext uri="{FF2B5EF4-FFF2-40B4-BE49-F238E27FC236}">
                            <a16:creationId xmlns:a16="http://schemas.microsoft.com/office/drawing/2014/main" id="{D8DE3C71-1BBA-A741-822C-6514496BB4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507" y="4722375"/>
                        <a:ext cx="2389188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75" name="Text Box 19">
            <a:extLst>
              <a:ext uri="{FF2B5EF4-FFF2-40B4-BE49-F238E27FC236}">
                <a16:creationId xmlns:a16="http://schemas.microsoft.com/office/drawing/2014/main" id="{3F71DB27-E49D-954D-94DD-DBF67747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429" y="6267523"/>
            <a:ext cx="235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overconstrained</a:t>
            </a:r>
          </a:p>
        </p:txBody>
      </p:sp>
      <p:graphicFrame>
        <p:nvGraphicFramePr>
          <p:cNvPr id="710678" name="Object 22">
            <a:extLst>
              <a:ext uri="{FF2B5EF4-FFF2-40B4-BE49-F238E27FC236}">
                <a16:creationId xmlns:a16="http://schemas.microsoft.com/office/drawing/2014/main" id="{12702747-DEB6-0B4F-9A50-778338FBB0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839478"/>
              </p:ext>
            </p:extLst>
          </p:nvPr>
        </p:nvGraphicFramePr>
        <p:xfrm>
          <a:off x="8474647" y="5992092"/>
          <a:ext cx="16002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4" name="Equation" r:id="rId11" imgW="18719800" imgH="6438900" progId="Equation.3">
                  <p:embed/>
                </p:oleObj>
              </mc:Choice>
              <mc:Fallback>
                <p:oleObj name="Equation" r:id="rId11" imgW="18719800" imgH="6438900" progId="Equation.3">
                  <p:embed/>
                  <p:pic>
                    <p:nvPicPr>
                      <p:cNvPr id="710678" name="Object 22">
                        <a:extLst>
                          <a:ext uri="{FF2B5EF4-FFF2-40B4-BE49-F238E27FC236}">
                            <a16:creationId xmlns:a16="http://schemas.microsoft.com/office/drawing/2014/main" id="{12702747-DEB6-0B4F-9A50-778338FBB0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4647" y="5992092"/>
                        <a:ext cx="16002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CFAE0D-C79E-6D49-8554-D48D2CFBFF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0" y="3581401"/>
            <a:ext cx="1049518" cy="461665"/>
          </a:xfrm>
          <a:prstGeom prst="rect">
            <a:avLst/>
          </a:prstGeom>
          <a:blipFill rotWithShape="1">
            <a:blip r:embed="rId13"/>
            <a:stretch>
              <a:fillRect l="-9302" t="-10667" b="-29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20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53">
            <a:extLst>
              <a:ext uri="{FF2B5EF4-FFF2-40B4-BE49-F238E27FC236}">
                <a16:creationId xmlns:a16="http://schemas.microsoft.com/office/drawing/2014/main" id="{7C4B7745-466A-AC42-B1A8-447AAD191DC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371600"/>
            <a:ext cx="2286000" cy="1754188"/>
            <a:chOff x="3581400" y="533400"/>
            <a:chExt cx="2286000" cy="1754605"/>
          </a:xfrm>
        </p:grpSpPr>
        <p:pic>
          <p:nvPicPr>
            <p:cNvPr id="29" name="Picture 2" descr="C:\user\data\amos\cameras\33\2007.03\20070304_173035.jpg">
              <a:extLst>
                <a:ext uri="{FF2B5EF4-FFF2-40B4-BE49-F238E27FC236}">
                  <a16:creationId xmlns:a16="http://schemas.microsoft.com/office/drawing/2014/main" id="{694FBB89-0D36-4E41-9544-87424C93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3400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\data\amos\cameras\33\2007.03\20070327_200043.jpg">
              <a:extLst>
                <a:ext uri="{FF2B5EF4-FFF2-40B4-BE49-F238E27FC236}">
                  <a16:creationId xmlns:a16="http://schemas.microsoft.com/office/drawing/2014/main" id="{3C4C6BF7-27BE-8C4E-999D-26AFA4CE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758" y="643689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\data\amos\cameras\33\2007.03\20070310_193038.jpg">
              <a:extLst>
                <a:ext uri="{FF2B5EF4-FFF2-40B4-BE49-F238E27FC236}">
                  <a16:creationId xmlns:a16="http://schemas.microsoft.com/office/drawing/2014/main" id="{7BC27D57-18B7-2842-8CCC-2027D0505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116" y="753978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C:\user\data\amos\cameras\33\2007.03\20070327_143105.jpg">
              <a:extLst>
                <a:ext uri="{FF2B5EF4-FFF2-40B4-BE49-F238E27FC236}">
                  <a16:creationId xmlns:a16="http://schemas.microsoft.com/office/drawing/2014/main" id="{2B929957-85AC-3E43-A688-92066B3C5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474" y="864267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 descr="C:\user\data\amos\cameras\33\2007.03\20070328_010045.jpg">
              <a:extLst>
                <a:ext uri="{FF2B5EF4-FFF2-40B4-BE49-F238E27FC236}">
                  <a16:creationId xmlns:a16="http://schemas.microsoft.com/office/drawing/2014/main" id="{BA33FBDB-30D6-EE47-831C-B0D87BD2F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832" y="974556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C:\user\data\amos\cameras\33\2007.03\20070326_163037.jpg">
              <a:extLst>
                <a:ext uri="{FF2B5EF4-FFF2-40B4-BE49-F238E27FC236}">
                  <a16:creationId xmlns:a16="http://schemas.microsoft.com/office/drawing/2014/main" id="{8444BF57-AA70-0048-8C99-F3ADE0DF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189" y="1084847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4" name="Group 54">
            <a:extLst>
              <a:ext uri="{FF2B5EF4-FFF2-40B4-BE49-F238E27FC236}">
                <a16:creationId xmlns:a16="http://schemas.microsoft.com/office/drawing/2014/main" id="{73D1BE63-3A0C-804C-9C1C-C72D3B1EDA4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447800"/>
            <a:ext cx="2286000" cy="1752600"/>
            <a:chOff x="762000" y="533400"/>
            <a:chExt cx="2286000" cy="1752600"/>
          </a:xfrm>
        </p:grpSpPr>
        <p:pic>
          <p:nvPicPr>
            <p:cNvPr id="2050" name="Picture 2" descr="C:\user\data\amos\slices_noon\299\2006.06\20060606_181400.jpg">
              <a:extLst>
                <a:ext uri="{FF2B5EF4-FFF2-40B4-BE49-F238E27FC236}">
                  <a16:creationId xmlns:a16="http://schemas.microsoft.com/office/drawing/2014/main" id="{82B48241-D2D4-0342-A932-FE6DA5CB5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53340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\data\amos\slices_noon\299\2006.06\20060607_181200.jpg">
              <a:extLst>
                <a:ext uri="{FF2B5EF4-FFF2-40B4-BE49-F238E27FC236}">
                  <a16:creationId xmlns:a16="http://schemas.microsoft.com/office/drawing/2014/main" id="{745BBBBD-2AAA-E84B-9595-30C73F323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" y="63246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\data\amos\slices_noon\299\2006.06\20060609_180915.jpg">
              <a:extLst>
                <a:ext uri="{FF2B5EF4-FFF2-40B4-BE49-F238E27FC236}">
                  <a16:creationId xmlns:a16="http://schemas.microsoft.com/office/drawing/2014/main" id="{DB02F3E1-223A-454F-AB8A-375F90919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" y="73152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\data\amos\slices_noon\299\2006.06\20060610_180722.jpg">
              <a:extLst>
                <a:ext uri="{FF2B5EF4-FFF2-40B4-BE49-F238E27FC236}">
                  <a16:creationId xmlns:a16="http://schemas.microsoft.com/office/drawing/2014/main" id="{04D051CB-7B15-9045-AA0C-E78FBAFE8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760" y="83058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\data\amos\slices_noon\299\2006.06\20060611_180328.jpg">
              <a:extLst>
                <a:ext uri="{FF2B5EF4-FFF2-40B4-BE49-F238E27FC236}">
                  <a16:creationId xmlns:a16="http://schemas.microsoft.com/office/drawing/2014/main" id="{5109E466-0ACA-6541-99F8-7C94A5F71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680" y="92964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C:\user\data\amos\slices_noon\299\2006.06\20060615_180708.jpg">
              <a:extLst>
                <a:ext uri="{FF2B5EF4-FFF2-40B4-BE49-F238E27FC236}">
                  <a16:creationId xmlns:a16="http://schemas.microsoft.com/office/drawing/2014/main" id="{AE2179F6-2B6C-5B41-91BD-B8A8EE4BE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02870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5" name="Group 51">
            <a:extLst>
              <a:ext uri="{FF2B5EF4-FFF2-40B4-BE49-F238E27FC236}">
                <a16:creationId xmlns:a16="http://schemas.microsoft.com/office/drawing/2014/main" id="{19E85DD6-9CAF-A248-B396-41BCEC9503ED}"/>
              </a:ext>
            </a:extLst>
          </p:cNvPr>
          <p:cNvGrpSpPr>
            <a:grpSpLocks/>
          </p:cNvGrpSpPr>
          <p:nvPr/>
        </p:nvGrpSpPr>
        <p:grpSpPr bwMode="auto">
          <a:xfrm>
            <a:off x="7696201" y="1524000"/>
            <a:ext cx="2295525" cy="1752600"/>
            <a:chOff x="3581400" y="533401"/>
            <a:chExt cx="2296160" cy="1752600"/>
          </a:xfrm>
        </p:grpSpPr>
        <p:pic>
          <p:nvPicPr>
            <p:cNvPr id="2058" name="Picture 10" descr="C:\user\data\amos\slices_noon\4\2008.05\20080524_180003.jpg">
              <a:extLst>
                <a:ext uri="{FF2B5EF4-FFF2-40B4-BE49-F238E27FC236}">
                  <a16:creationId xmlns:a16="http://schemas.microsoft.com/office/drawing/2014/main" id="{A3CB057F-733A-AB41-AC83-EE99984FB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340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C:\user\data\amos\slices_noon\4\2008.05\20080525_180002.jpg">
              <a:extLst>
                <a:ext uri="{FF2B5EF4-FFF2-40B4-BE49-F238E27FC236}">
                  <a16:creationId xmlns:a16="http://schemas.microsoft.com/office/drawing/2014/main" id="{335C38F4-FA50-C547-A19F-CE2B3B178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000" y="64008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:\user\data\amos\slices_noon\4\2008.05\20080526_180002.jpg">
              <a:extLst>
                <a:ext uri="{FF2B5EF4-FFF2-40B4-BE49-F238E27FC236}">
                  <a16:creationId xmlns:a16="http://schemas.microsoft.com/office/drawing/2014/main" id="{3175E6D1-F7E6-DE43-A9F5-6F6881027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00" y="74676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C:\user\data\amos\slices_noon\4\2008.05\20080527_180004.jpg">
              <a:extLst>
                <a:ext uri="{FF2B5EF4-FFF2-40B4-BE49-F238E27FC236}">
                  <a16:creationId xmlns:a16="http://schemas.microsoft.com/office/drawing/2014/main" id="{B8443AB6-28B2-A14F-BF90-0669BEF96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85344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:\user\data\amos\slices_noon\4\2008.05\20080528_180003.jpg">
              <a:extLst>
                <a:ext uri="{FF2B5EF4-FFF2-40B4-BE49-F238E27FC236}">
                  <a16:creationId xmlns:a16="http://schemas.microsoft.com/office/drawing/2014/main" id="{FDBC047E-2425-204C-B713-D5DFC5995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800" y="96012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Picture 15" descr="C:\user\data\amos\slices_noon\4\2008.05\20080529_180003.jpg">
              <a:extLst>
                <a:ext uri="{FF2B5EF4-FFF2-40B4-BE49-F238E27FC236}">
                  <a16:creationId xmlns:a16="http://schemas.microsoft.com/office/drawing/2014/main" id="{745247AF-B23D-704F-8636-89F0464BC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400" y="106680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6" name="Group 179">
            <a:extLst>
              <a:ext uri="{FF2B5EF4-FFF2-40B4-BE49-F238E27FC236}">
                <a16:creationId xmlns:a16="http://schemas.microsoft.com/office/drawing/2014/main" id="{0F8AEBAE-BD7E-9C41-894B-843F9B0E6F5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1"/>
            <a:ext cx="2895600" cy="2232025"/>
            <a:chOff x="457200" y="3995440"/>
            <a:chExt cx="2895600" cy="22313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A89061-E1B3-494F-B845-24821F10F577}"/>
                </a:ext>
              </a:extLst>
            </p:cNvPr>
            <p:cNvSpPr/>
            <p:nvPr/>
          </p:nvSpPr>
          <p:spPr>
            <a:xfrm>
              <a:off x="838200" y="4508055"/>
              <a:ext cx="2133600" cy="1452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2CEDB2-DEE9-1142-A5C2-FB84E28DF115}"/>
                </a:ext>
              </a:extLst>
            </p:cNvPr>
            <p:cNvSpPr txBox="1"/>
            <p:nvPr/>
          </p:nvSpPr>
          <p:spPr>
            <a:xfrm>
              <a:off x="457200" y="39954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5043CA-0DBC-6342-BEFB-B09D5F9F3957}"/>
                </a:ext>
              </a:extLst>
            </p:cNvPr>
            <p:cNvSpPr txBox="1"/>
            <p:nvPr/>
          </p:nvSpPr>
          <p:spPr>
            <a:xfrm>
              <a:off x="2620963" y="39954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81" name="Picture 2">
              <a:extLst>
                <a:ext uri="{FF2B5EF4-FFF2-40B4-BE49-F238E27FC236}">
                  <a16:creationId xmlns:a16="http://schemas.microsoft.com/office/drawing/2014/main" id="{2211D358-464C-4642-B317-1FE9CBA87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4009AFF1-B880-0748-B515-10172854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407305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6B51BBB8-C1F2-C448-B2AB-092068754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flipV="1">
              <a:off x="1595410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84" name="Picture 2">
              <a:extLst>
                <a:ext uri="{FF2B5EF4-FFF2-40B4-BE49-F238E27FC236}">
                  <a16:creationId xmlns:a16="http://schemas.microsoft.com/office/drawing/2014/main" id="{F182C7D6-9E2D-7040-8CDC-C71E22617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515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85" name="Picture 3">
              <a:extLst>
                <a:ext uri="{FF2B5EF4-FFF2-40B4-BE49-F238E27FC236}">
                  <a16:creationId xmlns:a16="http://schemas.microsoft.com/office/drawing/2014/main" id="{931C79E9-D2B8-524B-8D9B-989E1D261DC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20" y="45288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64CA0B8D-9596-6C44-9E8C-4F3E01C6C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161653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2">
              <a:extLst>
                <a:ext uri="{FF2B5EF4-FFF2-40B4-BE49-F238E27FC236}">
                  <a16:creationId xmlns:a16="http://schemas.microsoft.com/office/drawing/2014/main" id="{AA385F41-7AB3-7A43-918B-14F343CEE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349758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88" name="Picture 2">
              <a:extLst>
                <a:ext uri="{FF2B5EF4-FFF2-40B4-BE49-F238E27FC236}">
                  <a16:creationId xmlns:a16="http://schemas.microsoft.com/office/drawing/2014/main" id="{01576802-7B18-4A42-BDCF-C7A42D243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864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CE5DF4A-BA42-A842-9477-C558FE1D617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929064"/>
            <a:ext cx="2895600" cy="2232025"/>
            <a:chOff x="609600" y="4147840"/>
            <a:chExt cx="2895600" cy="223138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F6E121-1AF1-E742-8C4E-DE9CE872EA6E}"/>
                </a:ext>
              </a:extLst>
            </p:cNvPr>
            <p:cNvSpPr/>
            <p:nvPr/>
          </p:nvSpPr>
          <p:spPr>
            <a:xfrm>
              <a:off x="990600" y="4660454"/>
              <a:ext cx="2133600" cy="145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B776D7-98E9-C849-8CE7-91EE8DC77D98}"/>
                </a:ext>
              </a:extLst>
            </p:cNvPr>
            <p:cNvSpPr txBox="1"/>
            <p:nvPr/>
          </p:nvSpPr>
          <p:spPr>
            <a:xfrm>
              <a:off x="609600" y="41478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A17C1DD-51F3-FF4F-9B5E-45584471FF52}"/>
                </a:ext>
              </a:extLst>
            </p:cNvPr>
            <p:cNvSpPr txBox="1"/>
            <p:nvPr/>
          </p:nvSpPr>
          <p:spPr>
            <a:xfrm>
              <a:off x="2773363" y="41478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70" name="Picture 2">
              <a:extLst>
                <a:ext uri="{FF2B5EF4-FFF2-40B4-BE49-F238E27FC236}">
                  <a16:creationId xmlns:a16="http://schemas.microsoft.com/office/drawing/2014/main" id="{93C8EC36-1128-8745-9977-967EE67EF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B9A11C92-F2A7-CF46-B263-7D4E3513D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559705" y="46812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2" name="Picture 2">
              <a:extLst>
                <a:ext uri="{FF2B5EF4-FFF2-40B4-BE49-F238E27FC236}">
                  <a16:creationId xmlns:a16="http://schemas.microsoft.com/office/drawing/2014/main" id="{1813AC97-EE7E-0E4B-932B-409FD073A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747810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73" name="Picture 2">
              <a:extLst>
                <a:ext uri="{FF2B5EF4-FFF2-40B4-BE49-F238E27FC236}">
                  <a16:creationId xmlns:a16="http://schemas.microsoft.com/office/drawing/2014/main" id="{47FE19B1-8B2C-B041-81BC-922C6C304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15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3">
              <a:extLst>
                <a:ext uri="{FF2B5EF4-FFF2-40B4-BE49-F238E27FC236}">
                  <a16:creationId xmlns:a16="http://schemas.microsoft.com/office/drawing/2014/main" id="{4BD6ACB4-0FBF-9243-8D95-87C1B04048AB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2124020" y="4681240"/>
              <a:ext cx="54864" cy="141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5" name="Picture 2">
              <a:extLst>
                <a:ext uri="{FF2B5EF4-FFF2-40B4-BE49-F238E27FC236}">
                  <a16:creationId xmlns:a16="http://schemas.microsoft.com/office/drawing/2014/main" id="{2A80E98F-07ED-F240-AAE9-623D0C3DB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053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C54364D3-70E6-3A49-A674-5C78D4527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02158" y="46812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7" name="Picture 2">
              <a:extLst>
                <a:ext uri="{FF2B5EF4-FFF2-40B4-BE49-F238E27FC236}">
                  <a16:creationId xmlns:a16="http://schemas.microsoft.com/office/drawing/2014/main" id="{7BBBAC1B-23CB-F241-A074-007E2B381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264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95B25C1-7E5B-BA43-BA3C-E7331400FBC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081464"/>
            <a:ext cx="2895600" cy="2232025"/>
            <a:chOff x="762000" y="4300240"/>
            <a:chExt cx="2895600" cy="22313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069F17-F9A6-734A-B880-9232273F1A6E}"/>
                </a:ext>
              </a:extLst>
            </p:cNvPr>
            <p:cNvSpPr/>
            <p:nvPr/>
          </p:nvSpPr>
          <p:spPr>
            <a:xfrm>
              <a:off x="1143000" y="4812854"/>
              <a:ext cx="2133600" cy="145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10EB040-A77A-4B4E-94D2-8B4105F3549C}"/>
                </a:ext>
              </a:extLst>
            </p:cNvPr>
            <p:cNvSpPr txBox="1"/>
            <p:nvPr/>
          </p:nvSpPr>
          <p:spPr>
            <a:xfrm>
              <a:off x="762000" y="43002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9BE3F8B-8A10-EA43-BCA8-8E41EB4657C4}"/>
                </a:ext>
              </a:extLst>
            </p:cNvPr>
            <p:cNvSpPr txBox="1"/>
            <p:nvPr/>
          </p:nvSpPr>
          <p:spPr>
            <a:xfrm>
              <a:off x="2925763" y="43002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59" name="Picture 2">
              <a:extLst>
                <a:ext uri="{FF2B5EF4-FFF2-40B4-BE49-F238E27FC236}">
                  <a16:creationId xmlns:a16="http://schemas.microsoft.com/office/drawing/2014/main" id="{98E04CE1-3193-1B42-AAF4-6B054C55F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32B771A5-7BEC-CC4A-B500-7EC9E1F65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712105" y="48336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61" name="Picture 2">
              <a:extLst>
                <a:ext uri="{FF2B5EF4-FFF2-40B4-BE49-F238E27FC236}">
                  <a16:creationId xmlns:a16="http://schemas.microsoft.com/office/drawing/2014/main" id="{2C8DD0E8-A7D2-C444-9336-FBDF5909D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00210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2" name="Picture 2">
              <a:extLst>
                <a:ext uri="{FF2B5EF4-FFF2-40B4-BE49-F238E27FC236}">
                  <a16:creationId xmlns:a16="http://schemas.microsoft.com/office/drawing/2014/main" id="{9BA3A947-7411-504B-A76F-8AB505DCC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315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3" name="Picture 3">
              <a:extLst>
                <a:ext uri="{FF2B5EF4-FFF2-40B4-BE49-F238E27FC236}">
                  <a16:creationId xmlns:a16="http://schemas.microsoft.com/office/drawing/2014/main" id="{66F2B212-6947-5147-9FA9-BF100A0088D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20" y="48336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4" name="Picture 2">
              <a:extLst>
                <a:ext uri="{FF2B5EF4-FFF2-40B4-BE49-F238E27FC236}">
                  <a16:creationId xmlns:a16="http://schemas.microsoft.com/office/drawing/2014/main" id="{117484D3-6C0A-174E-B4D3-71D092410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53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2">
              <a:extLst>
                <a:ext uri="{FF2B5EF4-FFF2-40B4-BE49-F238E27FC236}">
                  <a16:creationId xmlns:a16="http://schemas.microsoft.com/office/drawing/2014/main" id="{E50C2A4B-3EFC-C747-898D-63536507B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654558" y="48336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66" name="Picture 2">
              <a:extLst>
                <a:ext uri="{FF2B5EF4-FFF2-40B4-BE49-F238E27FC236}">
                  <a16:creationId xmlns:a16="http://schemas.microsoft.com/office/drawing/2014/main" id="{7A8F55AA-3D62-A64A-9579-E0D10795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664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" name="Down Arrow 162">
            <a:extLst>
              <a:ext uri="{FF2B5EF4-FFF2-40B4-BE49-F238E27FC236}">
                <a16:creationId xmlns:a16="http://schemas.microsoft.com/office/drawing/2014/main" id="{D7DA1660-D4ED-5C4A-B4DF-9925FFDA89A3}"/>
              </a:ext>
            </a:extLst>
          </p:cNvPr>
          <p:cNvSpPr/>
          <p:nvPr/>
        </p:nvSpPr>
        <p:spPr>
          <a:xfrm>
            <a:off x="3505200" y="3429000"/>
            <a:ext cx="452438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3C09FDB6-1550-5E43-9C7E-4535B210319C}"/>
              </a:ext>
            </a:extLst>
          </p:cNvPr>
          <p:cNvSpPr/>
          <p:nvPr/>
        </p:nvSpPr>
        <p:spPr>
          <a:xfrm rot="2389875">
            <a:off x="5857875" y="3427413"/>
            <a:ext cx="452438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6" name="Down Arrow 165">
            <a:extLst>
              <a:ext uri="{FF2B5EF4-FFF2-40B4-BE49-F238E27FC236}">
                <a16:creationId xmlns:a16="http://schemas.microsoft.com/office/drawing/2014/main" id="{3D6F40D3-B023-D046-A5D9-49A677652D7F}"/>
              </a:ext>
            </a:extLst>
          </p:cNvPr>
          <p:cNvSpPr/>
          <p:nvPr/>
        </p:nvSpPr>
        <p:spPr>
          <a:xfrm rot="4032678">
            <a:off x="8066088" y="3375026"/>
            <a:ext cx="454025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4522" name="Title 167">
            <a:extLst>
              <a:ext uri="{FF2B5EF4-FFF2-40B4-BE49-F238E27FC236}">
                <a16:creationId xmlns:a16="http://schemas.microsoft.com/office/drawing/2014/main" id="{5191E9A5-8956-4D40-925E-033F154B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altLang="en-US">
                <a:latin typeface="Gill Sans" panose="020B0502020104020203" pitchFamily="34" charset="-79"/>
                <a:ea typeface="AppleGothic" pitchFamily="2" charset="-127"/>
              </a:rPr>
              <a:t>scene tensor factorization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2B92D69-C00E-6541-96A9-77E58CC84D02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810001"/>
            <a:ext cx="5791200" cy="2536825"/>
            <a:chOff x="3276600" y="3995440"/>
            <a:chExt cx="5791200" cy="2536180"/>
          </a:xfrm>
        </p:grpSpPr>
        <p:sp>
          <p:nvSpPr>
            <p:cNvPr id="101" name="TextBox 15">
              <a:extLst>
                <a:ext uri="{FF2B5EF4-FFF2-40B4-BE49-F238E27FC236}">
                  <a16:creationId xmlns:a16="http://schemas.microsoft.com/office/drawing/2014/main" id="{BEF6B3D6-7197-2244-9FBF-F8788EA02C89}"/>
                </a:ext>
              </a:extLst>
            </p:cNvPr>
            <p:cNvSpPr txBox="1"/>
            <p:nvPr/>
          </p:nvSpPr>
          <p:spPr>
            <a:xfrm>
              <a:off x="3992563" y="3995440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CBFF5-910B-644A-9F7A-154BCC324BB9}"/>
                </a:ext>
              </a:extLst>
            </p:cNvPr>
            <p:cNvSpPr txBox="1"/>
            <p:nvPr/>
          </p:nvSpPr>
          <p:spPr>
            <a:xfrm>
              <a:off x="4906963" y="3995440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39" name="Picture 2">
              <a:extLst>
                <a:ext uri="{FF2B5EF4-FFF2-40B4-BE49-F238E27FC236}">
                  <a16:creationId xmlns:a16="http://schemas.microsoft.com/office/drawing/2014/main" id="{2C0D4DF4-52D0-9E4A-823F-505A1BB4A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847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0" name="Picture 3">
              <a:extLst>
                <a:ext uri="{FF2B5EF4-FFF2-40B4-BE49-F238E27FC236}">
                  <a16:creationId xmlns:a16="http://schemas.microsoft.com/office/drawing/2014/main" id="{CBD571B6-7AF6-BC4B-8E20-DB2D4C51577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952" y="45288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385B54-CFA7-2B4F-A06D-E75BFF48A8AC}"/>
                </a:ext>
              </a:extLst>
            </p:cNvPr>
            <p:cNvSpPr txBox="1"/>
            <p:nvPr/>
          </p:nvSpPr>
          <p:spPr>
            <a:xfrm>
              <a:off x="8335963" y="4541401"/>
              <a:ext cx="731837" cy="1201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7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8E7C872-163F-7D40-BC77-74715CBB3BC2}"/>
                </a:ext>
              </a:extLst>
            </p:cNvPr>
            <p:cNvSpPr/>
            <p:nvPr/>
          </p:nvSpPr>
          <p:spPr>
            <a:xfrm>
              <a:off x="4495800" y="4647737"/>
              <a:ext cx="990600" cy="1452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CAC549B5-6136-DF43-9C47-5436DD8577E5}"/>
                </a:ext>
              </a:extLst>
            </p:cNvPr>
            <p:cNvSpPr txBox="1"/>
            <p:nvPr/>
          </p:nvSpPr>
          <p:spPr>
            <a:xfrm>
              <a:off x="4144963" y="4147801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C5C9756-61CC-5449-9D6F-8FFF921C1131}"/>
                </a:ext>
              </a:extLst>
            </p:cNvPr>
            <p:cNvSpPr txBox="1"/>
            <p:nvPr/>
          </p:nvSpPr>
          <p:spPr>
            <a:xfrm>
              <a:off x="5059363" y="4147801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45" name="Picture 2">
              <a:extLst>
                <a:ext uri="{FF2B5EF4-FFF2-40B4-BE49-F238E27FC236}">
                  <a16:creationId xmlns:a16="http://schemas.microsoft.com/office/drawing/2014/main" id="{F2C4EB51-7CA8-E642-A4B8-DB2C7D058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247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3">
              <a:extLst>
                <a:ext uri="{FF2B5EF4-FFF2-40B4-BE49-F238E27FC236}">
                  <a16:creationId xmlns:a16="http://schemas.microsoft.com/office/drawing/2014/main" id="{C1A58F28-CAE9-1743-9C6D-B8E374A1755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034352" y="4681240"/>
              <a:ext cx="54864" cy="141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002741-531C-2147-B81E-1E9CCE6CE81D}"/>
                </a:ext>
              </a:extLst>
            </p:cNvPr>
            <p:cNvSpPr txBox="1"/>
            <p:nvPr/>
          </p:nvSpPr>
          <p:spPr>
            <a:xfrm>
              <a:off x="5638800" y="4541401"/>
              <a:ext cx="731838" cy="1201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7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pic>
          <p:nvPicPr>
            <p:cNvPr id="64548" name="Picture 3">
              <a:extLst>
                <a:ext uri="{FF2B5EF4-FFF2-40B4-BE49-F238E27FC236}">
                  <a16:creationId xmlns:a16="http://schemas.microsoft.com/office/drawing/2014/main" id="{D4F03101-AE8A-2F47-A0CF-C0D2AA23F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7162799" y="4017021"/>
              <a:ext cx="76200" cy="23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9" name="Picture 3">
              <a:extLst>
                <a:ext uri="{FF2B5EF4-FFF2-40B4-BE49-F238E27FC236}">
                  <a16:creationId xmlns:a16="http://schemas.microsoft.com/office/drawing/2014/main" id="{B8B0A3DB-C642-2744-A5FC-1C8769E8E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7162536" y="3864357"/>
              <a:ext cx="76726" cy="23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E602B4C-2047-0F4D-8D79-B12474C11906}"/>
                </a:ext>
              </a:extLst>
            </p:cNvPr>
            <p:cNvSpPr/>
            <p:nvPr/>
          </p:nvSpPr>
          <p:spPr>
            <a:xfrm>
              <a:off x="4648200" y="4812795"/>
              <a:ext cx="990600" cy="1452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TextBox 15">
              <a:extLst>
                <a:ext uri="{FF2B5EF4-FFF2-40B4-BE49-F238E27FC236}">
                  <a16:creationId xmlns:a16="http://schemas.microsoft.com/office/drawing/2014/main" id="{FE7C07A2-D133-DA44-BCEA-438F6E9AAE71}"/>
                </a:ext>
              </a:extLst>
            </p:cNvPr>
            <p:cNvSpPr txBox="1"/>
            <p:nvPr/>
          </p:nvSpPr>
          <p:spPr>
            <a:xfrm>
              <a:off x="4297363" y="4300163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6A1EC09-33DB-7C45-91C4-808173BD1A32}"/>
                </a:ext>
              </a:extLst>
            </p:cNvPr>
            <p:cNvSpPr txBox="1"/>
            <p:nvPr/>
          </p:nvSpPr>
          <p:spPr>
            <a:xfrm>
              <a:off x="5211763" y="4300163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53" name="Picture 2">
              <a:extLst>
                <a:ext uri="{FF2B5EF4-FFF2-40B4-BE49-F238E27FC236}">
                  <a16:creationId xmlns:a16="http://schemas.microsoft.com/office/drawing/2014/main" id="{8A298227-C44C-A444-BB15-37EE11955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98647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54" name="Picture 3">
              <a:extLst>
                <a:ext uri="{FF2B5EF4-FFF2-40B4-BE49-F238E27FC236}">
                  <a16:creationId xmlns:a16="http://schemas.microsoft.com/office/drawing/2014/main" id="{FA122073-A154-2142-9698-6984E3B84ED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752" y="48336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TextBox 14">
              <a:extLst>
                <a:ext uri="{FF2B5EF4-FFF2-40B4-BE49-F238E27FC236}">
                  <a16:creationId xmlns:a16="http://schemas.microsoft.com/office/drawing/2014/main" id="{5E992A1A-A93D-5543-B100-B1F7A177FD8F}"/>
                </a:ext>
              </a:extLst>
            </p:cNvPr>
            <p:cNvSpPr txBox="1"/>
            <p:nvPr/>
          </p:nvSpPr>
          <p:spPr>
            <a:xfrm>
              <a:off x="3276600" y="4114473"/>
              <a:ext cx="1073150" cy="22314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900" b="0">
                  <a:solidFill>
                    <a:srgbClr val="404040"/>
                  </a:solidFill>
                  <a:latin typeface="Calibri" panose="020F0502020204030204" pitchFamily="34" charset="0"/>
                </a:rPr>
                <a:t>≈</a:t>
              </a:r>
            </a:p>
          </p:txBody>
        </p:sp>
      </p:grpSp>
      <p:sp>
        <p:nvSpPr>
          <p:cNvPr id="64524" name="Slide Number Placeholder 82">
            <a:extLst>
              <a:ext uri="{FF2B5EF4-FFF2-40B4-BE49-F238E27FC236}">
                <a16:creationId xmlns:a16="http://schemas.microsoft.com/office/drawing/2014/main" id="{92BF3C39-8007-4241-A56E-B7832EBA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805DBAB-2BA1-9144-BF7A-D4C3325DBCE3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2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F3AB8EB-CF6C-1F43-9AF7-0E58919BA58D}"/>
              </a:ext>
            </a:extLst>
          </p:cNvPr>
          <p:cNvGrpSpPr>
            <a:grpSpLocks/>
          </p:cNvGrpSpPr>
          <p:nvPr/>
        </p:nvGrpSpPr>
        <p:grpSpPr bwMode="auto">
          <a:xfrm>
            <a:off x="3014664" y="4343400"/>
            <a:ext cx="1481137" cy="2362200"/>
            <a:chOff x="-947925" y="4343400"/>
            <a:chExt cx="1481325" cy="23622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4E2AE7-A4BA-B147-B9AA-E3ECD9B4F0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413762" y="5438633"/>
              <a:ext cx="1642870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0CD4C1D-0943-224A-948C-48C24A9F4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622883" y="5442110"/>
              <a:ext cx="1635916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E9AE23C-BC48-3346-8F05-711AEE194607}"/>
                </a:ext>
              </a:extLst>
            </p:cNvPr>
            <p:cNvSpPr txBox="1"/>
            <p:nvPr/>
          </p:nvSpPr>
          <p:spPr>
            <a:xfrm>
              <a:off x="-947925" y="6335713"/>
              <a:ext cx="723992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B5AED0-7C83-B348-A689-1E03ED79BD09}"/>
                </a:ext>
              </a:extLst>
            </p:cNvPr>
            <p:cNvSpPr txBox="1"/>
            <p:nvPr/>
          </p:nvSpPr>
          <p:spPr>
            <a:xfrm>
              <a:off x="-109619" y="6335713"/>
              <a:ext cx="643019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85C53E5-F9CD-E342-80B8-2DF9FA29D5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-883137" y="4343400"/>
              <a:ext cx="304800" cy="30480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7EB1C99-B850-1947-BA2A-6AFD0D5E8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-101201" y="4343400"/>
              <a:ext cx="304800" cy="30480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C29A693-3764-ED45-826C-C1EEEF43FDE8}"/>
              </a:ext>
            </a:extLst>
          </p:cNvPr>
          <p:cNvGrpSpPr>
            <a:grpSpLocks/>
          </p:cNvGrpSpPr>
          <p:nvPr/>
        </p:nvGrpSpPr>
        <p:grpSpPr bwMode="auto">
          <a:xfrm>
            <a:off x="7886700" y="4648200"/>
            <a:ext cx="1824038" cy="2057400"/>
            <a:chOff x="-1137800" y="4648200"/>
            <a:chExt cx="1823600" cy="20574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750101-A28B-BC43-9404-FBA10B6F82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588136" y="5454134"/>
              <a:ext cx="1611868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311B120-FE00-1B47-9481-34A737F131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458459" y="5454134"/>
              <a:ext cx="1611868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FF9F28C-3EC4-CB47-947D-1D2F6F80C57C}"/>
                </a:ext>
              </a:extLst>
            </p:cNvPr>
            <p:cNvSpPr txBox="1"/>
            <p:nvPr/>
          </p:nvSpPr>
          <p:spPr>
            <a:xfrm>
              <a:off x="-1137800" y="6335713"/>
              <a:ext cx="723726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D323D9C-FD22-0343-930B-E6735B55F0ED}"/>
                </a:ext>
              </a:extLst>
            </p:cNvPr>
            <p:cNvSpPr txBox="1"/>
            <p:nvPr/>
          </p:nvSpPr>
          <p:spPr>
            <a:xfrm>
              <a:off x="43016" y="6335713"/>
              <a:ext cx="642784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165" grpId="1" animBg="1"/>
      <p:bldP spid="166" grpId="0" animBg="1"/>
      <p:bldP spid="16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4678D8D-E66D-F140-B463-121FE8BA1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Least-Squares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9E9BB79D-0C4E-2346-A9AE-48B78EFB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447800"/>
            <a:ext cx="9372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Solve: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 A 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>
                <a:cs typeface="Times New Roman" panose="02020603050405020304" pitchFamily="18" charset="0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</a:rPr>
              <a:t> </a:t>
            </a:r>
            <a:r>
              <a:rPr lang="en-US" altLang="en-US" sz="3200">
                <a:cs typeface="Times New Roman" panose="02020603050405020304" pitchFamily="18" charset="0"/>
              </a:rPr>
              <a:t>= 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    (N,d)(d,1) = (N,1)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Normal equations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>
                <a:cs typeface="Times New Roman" panose="02020603050405020304" pitchFamily="18" charset="0"/>
              </a:rPr>
              <a:t>A  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 baseline="30000">
                <a:cs typeface="Times New Roman" panose="02020603050405020304" pitchFamily="18" charset="0"/>
              </a:rPr>
              <a:t>     </a:t>
            </a:r>
            <a:r>
              <a:rPr lang="en-US" altLang="en-US" sz="3200">
                <a:cs typeface="Times New Roman" panose="02020603050405020304" pitchFamily="18" charset="0"/>
              </a:rPr>
              <a:t>= 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(d,N)(N,d)(d,1)   = (d,N)(N,1)</a:t>
            </a:r>
          </a:p>
          <a:p>
            <a:pPr>
              <a:lnSpc>
                <a:spcPct val="90000"/>
              </a:lnSpc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 baseline="30000">
                <a:cs typeface="Times New Roman" panose="02020603050405020304" pitchFamily="18" charset="0"/>
              </a:rPr>
              <a:t>    </a:t>
            </a:r>
            <a:r>
              <a:rPr lang="en-US" altLang="en-US" sz="3200">
                <a:cs typeface="Times New Roman" panose="02020603050405020304" pitchFamily="18" charset="0"/>
              </a:rPr>
              <a:t>= </a:t>
            </a:r>
            <a:r>
              <a:rPr lang="en-US" altLang="en-US" sz="3200">
                <a:solidFill>
                  <a:srgbClr val="C00000"/>
                </a:solidFill>
                <a:cs typeface="Times New Roman" panose="02020603050405020304" pitchFamily="18" charset="0"/>
              </a:rPr>
              <a:t>(A</a:t>
            </a:r>
            <a:r>
              <a:rPr lang="en-US" altLang="en-US" sz="3200" baseline="30000">
                <a:solidFill>
                  <a:srgbClr val="C00000"/>
                </a:solidFill>
                <a:cs typeface="Times New Roman" panose="02020603050405020304" pitchFamily="18" charset="0"/>
              </a:rPr>
              <a:t>T</a:t>
            </a:r>
            <a:r>
              <a:rPr lang="en-US" altLang="en-US" sz="3200">
                <a:solidFill>
                  <a:srgbClr val="C00000"/>
                </a:solidFill>
                <a:cs typeface="Times New Roman" panose="02020603050405020304" pitchFamily="18" charset="0"/>
              </a:rPr>
              <a:t>A)</a:t>
            </a:r>
            <a:r>
              <a:rPr lang="en-US" altLang="en-US" sz="3200" baseline="30000">
                <a:solidFill>
                  <a:srgbClr val="C00000"/>
                </a:solidFill>
                <a:cs typeface="Times New Roman" panose="02020603050405020304" pitchFamily="18" charset="0"/>
              </a:rPr>
              <a:t>-1</a:t>
            </a:r>
            <a:r>
              <a:rPr lang="en-US" altLang="en-US" sz="3200">
                <a:cs typeface="Times New Roman" panose="02020603050405020304" pitchFamily="18" charset="0"/>
              </a:rPr>
              <a:t>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    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>
              <a:cs typeface="Times New Roman" panose="02020603050405020304" pitchFamily="18" charset="0"/>
            </a:endParaRPr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09F7CD33-8A19-9342-AC0E-096AAC7A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524000"/>
            <a:ext cx="7620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5" name="Text Box 7">
            <a:extLst>
              <a:ext uri="{FF2B5EF4-FFF2-40B4-BE49-F238E27FC236}">
                <a16:creationId xmlns:a16="http://schemas.microsoft.com/office/drawing/2014/main" id="{EAF40266-70C9-C649-89CE-7D1DB5D1F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362200"/>
            <a:ext cx="68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400"/>
              <a:t>A</a:t>
            </a:r>
          </a:p>
        </p:txBody>
      </p:sp>
      <p:sp>
        <p:nvSpPr>
          <p:cNvPr id="20486" name="Text Box 9">
            <a:extLst>
              <a:ext uri="{FF2B5EF4-FFF2-40B4-BE49-F238E27FC236}">
                <a16:creationId xmlns:a16="http://schemas.microsoft.com/office/drawing/2014/main" id="{F2CA41C9-6A64-5B46-93FB-611E8BC3C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06680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487" name="Text Box 11">
            <a:extLst>
              <a:ext uri="{FF2B5EF4-FFF2-40B4-BE49-F238E27FC236}">
                <a16:creationId xmlns:a16="http://schemas.microsoft.com/office/drawing/2014/main" id="{161BEE00-B888-BC4A-99C8-BE6A2A3AF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514601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20488" name="Text Box 12">
            <a:extLst>
              <a:ext uri="{FF2B5EF4-FFF2-40B4-BE49-F238E27FC236}">
                <a16:creationId xmlns:a16="http://schemas.microsoft.com/office/drawing/2014/main" id="{DB4CC96F-85F7-1D4A-8CF3-9E2C136EB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4302125"/>
            <a:ext cx="28829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rank(A)</a:t>
            </a:r>
            <a:r>
              <a:rPr lang="en-US" altLang="en-US">
                <a:sym typeface="Symbol" pitchFamily="2" charset="2"/>
              </a:rPr>
              <a:t></a:t>
            </a:r>
            <a:r>
              <a:rPr lang="en-US" altLang="en-US"/>
              <a:t>min(d,N)</a:t>
            </a:r>
          </a:p>
          <a:p>
            <a:pPr>
              <a:spcBef>
                <a:spcPct val="0"/>
              </a:spcBef>
            </a:pPr>
            <a:r>
              <a:rPr lang="en-US" altLang="en-US"/>
              <a:t>assume rank(A)=d</a:t>
            </a:r>
          </a:p>
          <a:p>
            <a:pPr>
              <a:spcBef>
                <a:spcPct val="0"/>
              </a:spcBef>
            </a:pPr>
            <a:r>
              <a:rPr lang="en-US" altLang="en-US"/>
              <a:t>implies rank(A</a:t>
            </a:r>
            <a:r>
              <a:rPr lang="en-US" altLang="en-US" baseline="30000"/>
              <a:t>T</a:t>
            </a:r>
            <a:r>
              <a:rPr lang="en-US" altLang="en-US"/>
              <a:t>A)=d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C00000"/>
                </a:solidFill>
              </a:rPr>
              <a:t>A</a:t>
            </a:r>
            <a:r>
              <a:rPr lang="en-US" altLang="en-US" baseline="30000">
                <a:solidFill>
                  <a:srgbClr val="C00000"/>
                </a:solidFill>
              </a:rPr>
              <a:t>T</a:t>
            </a:r>
            <a:r>
              <a:rPr lang="en-US" altLang="en-US">
                <a:solidFill>
                  <a:srgbClr val="C00000"/>
                </a:solidFill>
              </a:rPr>
              <a:t>A is invertible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ADD4B04-7DF5-6740-9FD1-03BDA6E8A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DAE0FF8-8B08-5A4F-B435-9C9B9F3534D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2895600"/>
            <a:ext cx="7848600" cy="3810000"/>
          </a:xfrm>
        </p:spPr>
        <p:txBody>
          <a:bodyPr/>
          <a:lstStyle/>
          <a:p>
            <a:pPr marL="0" indent="0"/>
            <a:r>
              <a:rPr lang="en-US" altLang="en-US" sz="2000"/>
              <a:t>Can set scale factor </a:t>
            </a:r>
            <a:r>
              <a:rPr lang="en-US" altLang="en-US" sz="2000" i="1"/>
              <a:t>i</a:t>
            </a:r>
            <a:r>
              <a:rPr lang="en-US" altLang="en-US" sz="2000"/>
              <a:t>=1. So, there are 8 unkowns.</a:t>
            </a:r>
          </a:p>
          <a:p>
            <a:pPr marL="0" indent="0"/>
            <a:r>
              <a:rPr lang="en-US" altLang="en-US" sz="2000"/>
              <a:t>Set up a system of linear equations:</a:t>
            </a:r>
          </a:p>
          <a:p>
            <a:pPr marL="0" indent="0" algn="ctr"/>
            <a:r>
              <a:rPr lang="en-US" altLang="en-US" sz="2000" b="1"/>
              <a:t>Ah = b</a:t>
            </a:r>
          </a:p>
          <a:p>
            <a:pPr marL="0" indent="0"/>
            <a:r>
              <a:rPr lang="en-US" altLang="en-US" sz="2000"/>
              <a:t>where vector of unknowns h = [a,b,c,d,e,f,g,h]</a:t>
            </a:r>
            <a:r>
              <a:rPr lang="en-US" altLang="en-US" sz="2000" baseline="30000"/>
              <a:t>T</a:t>
            </a:r>
          </a:p>
          <a:p>
            <a:pPr marL="0" indent="0"/>
            <a:r>
              <a:rPr lang="en-US" altLang="en-US" sz="2000"/>
              <a:t>Need at least 8 eqs, but the more the better…</a:t>
            </a:r>
          </a:p>
          <a:p>
            <a:pPr marL="0" indent="0"/>
            <a:r>
              <a:rPr lang="en-US" altLang="en-US" sz="2000"/>
              <a:t>Solve for h. If overconstrained, solve using least-squares: </a:t>
            </a:r>
          </a:p>
          <a:p>
            <a:pPr marL="0" indent="0"/>
            <a:endParaRPr lang="en-US" altLang="en-US" sz="2000"/>
          </a:p>
          <a:p>
            <a:pPr marL="0" indent="0"/>
            <a:r>
              <a:rPr lang="en-US" altLang="en-US" sz="2000"/>
              <a:t>Can be done in Matlab using “\” command</a:t>
            </a:r>
          </a:p>
          <a:p>
            <a:pPr lvl="1"/>
            <a:r>
              <a:rPr lang="en-US" altLang="en-US" sz="1800"/>
              <a:t>see “help lmdivide”</a:t>
            </a:r>
          </a:p>
        </p:txBody>
      </p:sp>
      <p:graphicFrame>
        <p:nvGraphicFramePr>
          <p:cNvPr id="21508" name="Object 5">
            <a:extLst>
              <a:ext uri="{FF2B5EF4-FFF2-40B4-BE49-F238E27FC236}">
                <a16:creationId xmlns:a16="http://schemas.microsoft.com/office/drawing/2014/main" id="{2914F4EE-A084-D643-AFC4-202BC315B8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1295400"/>
          <a:ext cx="3259138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3" imgW="35394900" imgH="16090900" progId="Equation.3">
                  <p:embed/>
                </p:oleObj>
              </mc:Choice>
              <mc:Fallback>
                <p:oleObj name="Equation" r:id="rId3" imgW="35394900" imgH="16090900" progId="Equation.3">
                  <p:embed/>
                  <p:pic>
                    <p:nvPicPr>
                      <p:cNvPr id="21508" name="Object 5">
                        <a:extLst>
                          <a:ext uri="{FF2B5EF4-FFF2-40B4-BE49-F238E27FC236}">
                            <a16:creationId xmlns:a16="http://schemas.microsoft.com/office/drawing/2014/main" id="{2914F4EE-A084-D643-AFC4-202BC315B8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295400"/>
                        <a:ext cx="3259138" cy="148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9">
            <a:extLst>
              <a:ext uri="{FF2B5EF4-FFF2-40B4-BE49-F238E27FC236}">
                <a16:creationId xmlns:a16="http://schemas.microsoft.com/office/drawing/2014/main" id="{293B9CB8-367F-3347-81C2-E9570C404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912813"/>
            <a:ext cx="120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p’</a:t>
            </a:r>
            <a:r>
              <a:rPr lang="en-US" altLang="en-US"/>
              <a:t> = </a:t>
            </a:r>
            <a:r>
              <a:rPr lang="en-US" altLang="en-US" b="1"/>
              <a:t>Hp</a:t>
            </a:r>
          </a:p>
        </p:txBody>
      </p:sp>
      <p:graphicFrame>
        <p:nvGraphicFramePr>
          <p:cNvPr id="21510" name="Object 10">
            <a:extLst>
              <a:ext uri="{FF2B5EF4-FFF2-40B4-BE49-F238E27FC236}">
                <a16:creationId xmlns:a16="http://schemas.microsoft.com/office/drawing/2014/main" id="{AE252D52-B031-4247-9406-784C9749E930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724400" y="5037138"/>
          <a:ext cx="16002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Equation" r:id="rId5" imgW="18719800" imgH="6146800" progId="Equation.3">
                  <p:embed/>
                </p:oleObj>
              </mc:Choice>
              <mc:Fallback>
                <p:oleObj name="Equation" r:id="rId5" imgW="18719800" imgH="6146800" progId="Equation.3">
                  <p:embed/>
                  <p:pic>
                    <p:nvPicPr>
                      <p:cNvPr id="21510" name="Object 10">
                        <a:extLst>
                          <a:ext uri="{FF2B5EF4-FFF2-40B4-BE49-F238E27FC236}">
                            <a16:creationId xmlns:a16="http://schemas.microsoft.com/office/drawing/2014/main" id="{AE252D52-B031-4247-9406-784C9749E9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037138"/>
                        <a:ext cx="16002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3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996A08D1-14EA-1847-8DF6-3F8C1DF6A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-136525"/>
            <a:ext cx="10515600" cy="1325563"/>
          </a:xfrm>
        </p:spPr>
        <p:txBody>
          <a:bodyPr/>
          <a:lstStyle/>
          <a:p>
            <a:r>
              <a:rPr lang="en-US" altLang="en-US" dirty="0"/>
              <a:t>Fun with </a:t>
            </a:r>
            <a:r>
              <a:rPr lang="en-US" altLang="en-US" dirty="0" err="1"/>
              <a:t>homographies</a:t>
            </a:r>
            <a:endParaRPr lang="en-US" altLang="en-US" dirty="0"/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83E4FCF5-D1B2-D842-A77A-FA5A4358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91038"/>
            <a:ext cx="4343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 descr="26">
            <a:extLst>
              <a:ext uri="{FF2B5EF4-FFF2-40B4-BE49-F238E27FC236}">
                <a16:creationId xmlns:a16="http://schemas.microsoft.com/office/drawing/2014/main" id="{35F58362-159D-244F-9CE3-6E75E4E0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90600"/>
            <a:ext cx="4305300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8">
            <a:extLst>
              <a:ext uri="{FF2B5EF4-FFF2-40B4-BE49-F238E27FC236}">
                <a16:creationId xmlns:a16="http://schemas.microsoft.com/office/drawing/2014/main" id="{2E9AAC18-AFE6-B748-99B5-6E7289C8F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3368675"/>
            <a:ext cx="18464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/>
              <a:t>St.Petersburg</a:t>
            </a:r>
          </a:p>
          <a:p>
            <a:pPr>
              <a:spcBef>
                <a:spcPct val="0"/>
              </a:spcBef>
            </a:pPr>
            <a:r>
              <a:rPr lang="en-US" altLang="en-US" sz="1400"/>
              <a:t>photo by A. Tikhonov</a:t>
            </a:r>
          </a:p>
        </p:txBody>
      </p:sp>
      <p:sp>
        <p:nvSpPr>
          <p:cNvPr id="22534" name="Text Box 9">
            <a:extLst>
              <a:ext uri="{FF2B5EF4-FFF2-40B4-BE49-F238E27FC236}">
                <a16:creationId xmlns:a16="http://schemas.microsoft.com/office/drawing/2014/main" id="{A1FF59A3-2C0D-864F-ADEF-13F14F681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14801"/>
            <a:ext cx="286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camera rotations</a:t>
            </a:r>
          </a:p>
        </p:txBody>
      </p:sp>
      <p:sp>
        <p:nvSpPr>
          <p:cNvPr id="22535" name="Text Box 10">
            <a:extLst>
              <a:ext uri="{FF2B5EF4-FFF2-40B4-BE49-F238E27FC236}">
                <a16:creationId xmlns:a16="http://schemas.microsoft.com/office/drawing/2014/main" id="{C968ED95-6EE6-F54D-BFE7-482178377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90601"/>
            <a:ext cx="182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Original image</a:t>
            </a:r>
          </a:p>
        </p:txBody>
      </p:sp>
      <p:pic>
        <p:nvPicPr>
          <p:cNvPr id="22536" name="Picture 7">
            <a:extLst>
              <a:ext uri="{FF2B5EF4-FFF2-40B4-BE49-F238E27FC236}">
                <a16:creationId xmlns:a16="http://schemas.microsoft.com/office/drawing/2014/main" id="{8ED9E31A-A80C-2D4A-BAF5-B58E393F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98976"/>
            <a:ext cx="4724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44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AF24A4A-76E5-6D4A-9E5F-AE43CA40F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03188"/>
            <a:ext cx="8458200" cy="658812"/>
          </a:xfrm>
        </p:spPr>
        <p:txBody>
          <a:bodyPr/>
          <a:lstStyle/>
          <a:p>
            <a:r>
              <a:rPr lang="en-US" altLang="en-US" sz="3000"/>
              <a:t>Analysing patterns and shapes</a:t>
            </a:r>
          </a:p>
        </p:txBody>
      </p:sp>
      <p:graphicFrame>
        <p:nvGraphicFramePr>
          <p:cNvPr id="745475" name="Object 3">
            <a:extLst>
              <a:ext uri="{FF2B5EF4-FFF2-40B4-BE49-F238E27FC236}">
                <a16:creationId xmlns:a16="http://schemas.microsoft.com/office/drawing/2014/main" id="{235FC300-0CAB-D84D-B1DC-C0F27656B9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2789" y="1066800"/>
          <a:ext cx="16859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0" name="Photo Editor Photo" r:id="rId3" imgW="1879600" imgH="5435600" progId="MSPhotoEd.3">
                  <p:embed/>
                </p:oleObj>
              </mc:Choice>
              <mc:Fallback>
                <p:oleObj name="Photo Editor Photo" r:id="rId3" imgW="1879600" imgH="5435600" progId="MSPhotoEd.3">
                  <p:embed/>
                  <p:pic>
                    <p:nvPicPr>
                      <p:cNvPr id="745475" name="Object 3">
                        <a:extLst>
                          <a:ext uri="{FF2B5EF4-FFF2-40B4-BE49-F238E27FC236}">
                            <a16:creationId xmlns:a16="http://schemas.microsoft.com/office/drawing/2014/main" id="{235FC300-0CAB-D84D-B1DC-C0F27656B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2789" y="1066800"/>
                        <a:ext cx="16859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F7364791-C316-994A-BF24-425E7D7767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219200"/>
          <a:ext cx="48450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Photo Editor Photo" r:id="rId5" imgW="5372100" imgH="3816350" progId="MSPhotoEd.3">
                  <p:embed/>
                </p:oleObj>
              </mc:Choice>
              <mc:Fallback>
                <p:oleObj name="Photo Editor Photo" r:id="rId5" imgW="5372100" imgH="3816350" progId="MSPhotoEd.3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F7364791-C316-994A-BF24-425E7D7767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19200"/>
                        <a:ext cx="48450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5477" name="Object 5">
            <a:extLst>
              <a:ext uri="{FF2B5EF4-FFF2-40B4-BE49-F238E27FC236}">
                <a16:creationId xmlns:a16="http://schemas.microsoft.com/office/drawing/2014/main" id="{8DB89F01-4AD7-6B44-A06B-B276192F0D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4800600"/>
          <a:ext cx="64087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2" name="Photo Editor Photo" r:id="rId7" imgW="2540000" imgH="387350" progId="MSPhotoEd.3">
                  <p:embed/>
                </p:oleObj>
              </mc:Choice>
              <mc:Fallback>
                <p:oleObj name="Photo Editor Photo" r:id="rId7" imgW="2540000" imgH="387350" progId="MSPhotoEd.3">
                  <p:embed/>
                  <p:pic>
                    <p:nvPicPr>
                      <p:cNvPr id="745477" name="Object 5">
                        <a:extLst>
                          <a:ext uri="{FF2B5EF4-FFF2-40B4-BE49-F238E27FC236}">
                            <a16:creationId xmlns:a16="http://schemas.microsoft.com/office/drawing/2014/main" id="{8DB89F01-4AD7-6B44-A06B-B276192F0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00600"/>
                        <a:ext cx="64087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71460532-74C3-7F4F-9F74-AF7DE630E9CC}"/>
              </a:ext>
            </a:extLst>
          </p:cNvPr>
          <p:cNvGrpSpPr>
            <a:grpSpLocks/>
          </p:cNvGrpSpPr>
          <p:nvPr/>
        </p:nvGrpSpPr>
        <p:grpSpPr bwMode="auto">
          <a:xfrm>
            <a:off x="2178050" y="1066800"/>
            <a:ext cx="6127750" cy="4800600"/>
            <a:chOff x="412" y="624"/>
            <a:chExt cx="3860" cy="3024"/>
          </a:xfrm>
        </p:grpSpPr>
        <p:grpSp>
          <p:nvGrpSpPr>
            <p:cNvPr id="23563" name="Group 7">
              <a:extLst>
                <a:ext uri="{FF2B5EF4-FFF2-40B4-BE49-F238E27FC236}">
                  <a16:creationId xmlns:a16="http://schemas.microsoft.com/office/drawing/2014/main" id="{904677CB-6D21-0D49-B0BE-4C65250C2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624"/>
              <a:ext cx="3860" cy="3024"/>
              <a:chOff x="412" y="624"/>
              <a:chExt cx="3860" cy="3024"/>
            </a:xfrm>
          </p:grpSpPr>
          <p:sp>
            <p:nvSpPr>
              <p:cNvPr id="23565" name="Line 8">
                <a:extLst>
                  <a:ext uri="{FF2B5EF4-FFF2-40B4-BE49-F238E27FC236}">
                    <a16:creationId xmlns:a16="http://schemas.microsoft.com/office/drawing/2014/main" id="{45600C7F-CA4C-1145-A4B7-041C82180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624"/>
                <a:ext cx="2976" cy="1824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566" name="Line 9">
                <a:extLst>
                  <a:ext uri="{FF2B5EF4-FFF2-40B4-BE49-F238E27FC236}">
                    <a16:creationId xmlns:a16="http://schemas.microsoft.com/office/drawing/2014/main" id="{9AC3217D-5A94-A441-B40B-DBF914CBE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3168" cy="1008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567" name="Freeform 10">
                <a:extLst>
                  <a:ext uri="{FF2B5EF4-FFF2-40B4-BE49-F238E27FC236}">
                    <a16:creationId xmlns:a16="http://schemas.microsoft.com/office/drawing/2014/main" id="{53862BB2-76CA-1D4A-8071-03CD9A200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" y="2457"/>
                <a:ext cx="1434" cy="161"/>
              </a:xfrm>
              <a:custGeom>
                <a:avLst/>
                <a:gdLst>
                  <a:gd name="T0" fmla="*/ 0 w 1434"/>
                  <a:gd name="T1" fmla="*/ 141 h 161"/>
                  <a:gd name="T2" fmla="*/ 1434 w 1434"/>
                  <a:gd name="T3" fmla="*/ 161 h 161"/>
                  <a:gd name="T4" fmla="*/ 1394 w 1434"/>
                  <a:gd name="T5" fmla="*/ 0 h 161"/>
                  <a:gd name="T6" fmla="*/ 644 w 1434"/>
                  <a:gd name="T7" fmla="*/ 0 h 161"/>
                  <a:gd name="T8" fmla="*/ 0 w 1434"/>
                  <a:gd name="T9" fmla="*/ 141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4"/>
                  <a:gd name="T16" fmla="*/ 0 h 161"/>
                  <a:gd name="T17" fmla="*/ 1434 w 1434"/>
                  <a:gd name="T18" fmla="*/ 161 h 1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4" h="161">
                    <a:moveTo>
                      <a:pt x="0" y="141"/>
                    </a:moveTo>
                    <a:lnTo>
                      <a:pt x="1434" y="161"/>
                    </a:lnTo>
                    <a:lnTo>
                      <a:pt x="1394" y="0"/>
                    </a:lnTo>
                    <a:lnTo>
                      <a:pt x="644" y="0"/>
                    </a:lnTo>
                    <a:lnTo>
                      <a:pt x="0" y="141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3564" name="Text Box 11">
              <a:extLst>
                <a:ext uri="{FF2B5EF4-FFF2-40B4-BE49-F238E27FC236}">
                  <a16:creationId xmlns:a16="http://schemas.microsoft.com/office/drawing/2014/main" id="{46820058-3540-3243-A861-F79B097F6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900767">
              <a:off x="1896" y="1584"/>
              <a:ext cx="2088" cy="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 b="1">
                  <a:solidFill>
                    <a:srgbClr val="FF3300"/>
                  </a:solidFill>
                </a:rPr>
                <a:t>Homography</a:t>
              </a:r>
            </a:p>
          </p:txBody>
        </p:sp>
      </p:grpSp>
      <p:sp>
        <p:nvSpPr>
          <p:cNvPr id="745484" name="Text Box 12">
            <a:extLst>
              <a:ext uri="{FF2B5EF4-FFF2-40B4-BE49-F238E27FC236}">
                <a16:creationId xmlns:a16="http://schemas.microsoft.com/office/drawing/2014/main" id="{7D060BB5-3EBE-384D-A74D-8FF7DA91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6111876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/>
              <a:t>Automatically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/>
              <a:t>rectified floor</a:t>
            </a:r>
          </a:p>
        </p:txBody>
      </p:sp>
      <p:sp>
        <p:nvSpPr>
          <p:cNvPr id="745485" name="Text Box 13">
            <a:extLst>
              <a:ext uri="{FF2B5EF4-FFF2-40B4-BE49-F238E27FC236}">
                <a16:creationId xmlns:a16="http://schemas.microsoft.com/office/drawing/2014/main" id="{E9BC8C2F-2C0B-0A40-BFFA-2C8AC3253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8674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/>
              <a:t>The floor (enlarged)</a:t>
            </a:r>
          </a:p>
        </p:txBody>
      </p:sp>
      <p:sp>
        <p:nvSpPr>
          <p:cNvPr id="23561" name="Text Box 14">
            <a:extLst>
              <a:ext uri="{FF2B5EF4-FFF2-40B4-BE49-F238E27FC236}">
                <a16:creationId xmlns:a16="http://schemas.microsoft.com/office/drawing/2014/main" id="{191DA662-AD39-0946-9E28-4560ADCB5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762000"/>
            <a:ext cx="6340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What is the shape of the b/w floor pattern?</a:t>
            </a:r>
          </a:p>
        </p:txBody>
      </p:sp>
      <p:sp>
        <p:nvSpPr>
          <p:cNvPr id="23562" name="Text Box 15">
            <a:extLst>
              <a:ext uri="{FF2B5EF4-FFF2-40B4-BE49-F238E27FC236}">
                <a16:creationId xmlns:a16="http://schemas.microsoft.com/office/drawing/2014/main" id="{0BBAD972-5795-F34E-9609-BBF359C38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4" grpId="0"/>
      <p:bldP spid="7454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>
            <a:extLst>
              <a:ext uri="{FF2B5EF4-FFF2-40B4-BE49-F238E27FC236}">
                <a16:creationId xmlns:a16="http://schemas.microsoft.com/office/drawing/2014/main" id="{212EFEA0-AAB4-2B49-B96F-B7ABC76B0251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303588" y="838200"/>
          <a:ext cx="203041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Photo Editor Photo" r:id="rId3" imgW="1879600" imgH="5435600" progId="MSPhotoEd.3">
                  <p:embed/>
                </p:oleObj>
              </mc:Choice>
              <mc:Fallback>
                <p:oleObj name="Photo Editor Photo" r:id="rId3" imgW="1879600" imgH="5435600" progId="MSPhotoEd.3">
                  <p:embed/>
                  <p:pic>
                    <p:nvPicPr>
                      <p:cNvPr id="24578" name="Object 2">
                        <a:extLst>
                          <a:ext uri="{FF2B5EF4-FFF2-40B4-BE49-F238E27FC236}">
                            <a16:creationId xmlns:a16="http://schemas.microsoft.com/office/drawing/2014/main" id="{212EFEA0-AAB4-2B49-B96F-B7ABC76B0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88" y="838200"/>
                        <a:ext cx="203041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3">
            <a:extLst>
              <a:ext uri="{FF2B5EF4-FFF2-40B4-BE49-F238E27FC236}">
                <a16:creationId xmlns:a16="http://schemas.microsoft.com/office/drawing/2014/main" id="{B03C6100-C99D-C142-8408-8E4BF7DC6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648201"/>
            <a:ext cx="472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From Martin Kemp </a:t>
            </a:r>
            <a:r>
              <a:rPr lang="en-US" altLang="en-US" sz="2000" b="1" i="1"/>
              <a:t>The Science of Art</a:t>
            </a:r>
          </a:p>
          <a:p>
            <a:pPr>
              <a:spcBef>
                <a:spcPct val="0"/>
              </a:spcBef>
            </a:pPr>
            <a:r>
              <a:rPr lang="en-US" altLang="en-US" sz="2000" b="1" i="1"/>
              <a:t>        (manual reconstruction)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0F59983-E114-0945-84F1-DEC5E5D02F7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27982" y="3401220"/>
            <a:ext cx="2932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Automatic rectification</a:t>
            </a:r>
            <a:endParaRPr lang="en-US" altLang="en-US" sz="2000" b="1" i="1"/>
          </a:p>
        </p:txBody>
      </p:sp>
      <p:pic>
        <p:nvPicPr>
          <p:cNvPr id="24581" name="Picture 5" descr="a">
            <a:extLst>
              <a:ext uri="{FF2B5EF4-FFF2-40B4-BE49-F238E27FC236}">
                <a16:creationId xmlns:a16="http://schemas.microsoft.com/office/drawing/2014/main" id="{EC01F93E-3F55-864A-9AEC-49D62DB90FD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2976" y="1143000"/>
            <a:ext cx="4035425" cy="3429000"/>
          </a:xfrm>
          <a:noFill/>
        </p:spPr>
      </p:pic>
      <p:sp>
        <p:nvSpPr>
          <p:cNvPr id="24582" name="Rectangle 6">
            <a:extLst>
              <a:ext uri="{FF2B5EF4-FFF2-40B4-BE49-F238E27FC236}">
                <a16:creationId xmlns:a16="http://schemas.microsoft.com/office/drawing/2014/main" id="{268F2B30-8427-B742-A9BC-90636DE94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5338" y="103188"/>
            <a:ext cx="8229600" cy="735012"/>
          </a:xfrm>
          <a:noFill/>
        </p:spPr>
        <p:txBody>
          <a:bodyPr/>
          <a:lstStyle/>
          <a:p>
            <a:r>
              <a:rPr lang="en-US" altLang="en-US" sz="3200"/>
              <a:t>Analysing patterns and shapes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DB4AAA33-62E9-4E45-B76F-F34953846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19801"/>
            <a:ext cx="427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2 patterns have been discovered !</a:t>
            </a:r>
            <a:endParaRPr lang="en-US" altLang="en-US" sz="2000" b="1" i="1"/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44179900-9C34-EE49-87E8-9D5DE8CAE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2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43BD31C1-983C-5046-990C-399C81E4EE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7826" y="1752600"/>
          <a:ext cx="4448175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Photo Editor Photo" r:id="rId3" imgW="2965450" imgH="2857500" progId="MSPhotoEd.3">
                  <p:embed/>
                </p:oleObj>
              </mc:Choice>
              <mc:Fallback>
                <p:oleObj name="Photo Editor Photo" r:id="rId3" imgW="2965450" imgH="2857500" progId="MSPhotoEd.3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43BD31C1-983C-5046-990C-399C81E4EE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6" y="1752600"/>
                        <a:ext cx="4448175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8FED6050-E6AC-3A4C-BF6B-65EF0C428F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3048000"/>
          <a:ext cx="44196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Photo Editor Photo" r:id="rId5" imgW="5207000" imgH="2260600" progId="MSPhotoEd.3">
                  <p:embed/>
                </p:oleObj>
              </mc:Choice>
              <mc:Fallback>
                <p:oleObj name="Photo Editor Photo" r:id="rId5" imgW="5207000" imgH="2260600" progId="MSPhotoEd.3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8FED6050-E6AC-3A4C-BF6B-65EF0C428F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048000"/>
                        <a:ext cx="441960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>
            <a:extLst>
              <a:ext uri="{FF2B5EF4-FFF2-40B4-BE49-F238E27FC236}">
                <a16:creationId xmlns:a16="http://schemas.microsoft.com/office/drawing/2014/main" id="{153987DD-18CA-7F42-B606-9E3468F54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100" y="5611814"/>
            <a:ext cx="3748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b="1">
                <a:latin typeface="Tahoma" panose="020B0604030504040204" pitchFamily="34" charset="0"/>
              </a:rPr>
              <a:t>Automatically rectified floor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5DCBBC93-549A-2A40-B9CF-3E234A80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4" y="6145214"/>
            <a:ext cx="4370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b="1" i="1">
                <a:latin typeface="Tahoma" panose="020B0604030504040204" pitchFamily="34" charset="0"/>
              </a:rPr>
              <a:t>St. Lucy Altarpiece,</a:t>
            </a:r>
            <a:r>
              <a:rPr lang="en-US" altLang="en-US" sz="2000" b="1">
                <a:latin typeface="Tahoma" panose="020B0604030504040204" pitchFamily="34" charset="0"/>
              </a:rPr>
              <a:t> D. Veneziano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28E66E3A-5A5B-A44E-835B-4E47BCA60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Analysing patterns and shapes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B17C9D5A-AEC9-8D48-B83D-A50E57D15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489" y="1828801"/>
            <a:ext cx="40799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What is the (complicated)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shape of the floor pattern?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876FE9F0-4B36-5B48-9A95-9911BC4F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8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>
            <a:extLst>
              <a:ext uri="{FF2B5EF4-FFF2-40B4-BE49-F238E27FC236}">
                <a16:creationId xmlns:a16="http://schemas.microsoft.com/office/drawing/2014/main" id="{50B97C63-A858-8E45-962D-BA7878127C1B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2208214" y="1524000"/>
          <a:ext cx="579278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0" name="Photo Editor Photo" r:id="rId3" imgW="5207000" imgH="2260600" progId="MSPhotoEd.3">
                  <p:embed/>
                </p:oleObj>
              </mc:Choice>
              <mc:Fallback>
                <p:oleObj name="Photo Editor Photo" r:id="rId3" imgW="5207000" imgH="2260600" progId="MSPhotoEd.3">
                  <p:embed/>
                  <p:pic>
                    <p:nvPicPr>
                      <p:cNvPr id="26626" name="Object 2">
                        <a:extLst>
                          <a:ext uri="{FF2B5EF4-FFF2-40B4-BE49-F238E27FC236}">
                            <a16:creationId xmlns:a16="http://schemas.microsoft.com/office/drawing/2014/main" id="{50B97C63-A858-8E45-962D-BA7878127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24000"/>
                        <a:ext cx="579278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7" name="Picture 3" descr="ven_floorwarpmanual">
            <a:extLst>
              <a:ext uri="{FF2B5EF4-FFF2-40B4-BE49-F238E27FC236}">
                <a16:creationId xmlns:a16="http://schemas.microsoft.com/office/drawing/2014/main" id="{959CFDAD-B52B-344C-95C1-3E9BE730EA0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4267200"/>
            <a:ext cx="3348038" cy="2273300"/>
          </a:xfrm>
          <a:noFill/>
        </p:spPr>
      </p:pic>
      <p:sp>
        <p:nvSpPr>
          <p:cNvPr id="26628" name="Text Box 4">
            <a:extLst>
              <a:ext uri="{FF2B5EF4-FFF2-40B4-BE49-F238E27FC236}">
                <a16:creationId xmlns:a16="http://schemas.microsoft.com/office/drawing/2014/main" id="{42E5F5DE-6015-EE4F-9B4F-6DE4296A7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105401"/>
            <a:ext cx="4794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From Martin Kemp, </a:t>
            </a:r>
            <a:r>
              <a:rPr lang="en-US" altLang="en-US" sz="2000" b="1" i="1"/>
              <a:t>The Science of Art</a:t>
            </a:r>
          </a:p>
          <a:p>
            <a:pPr>
              <a:spcBef>
                <a:spcPct val="0"/>
              </a:spcBef>
            </a:pPr>
            <a:r>
              <a:rPr lang="en-US" altLang="en-US" sz="2000" b="1" i="1"/>
              <a:t>        (manual reconstruction)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B89E9352-B7EE-904D-884B-5FE2F841A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4" y="2438401"/>
            <a:ext cx="16208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Automatic</a:t>
            </a:r>
          </a:p>
          <a:p>
            <a:pPr>
              <a:spcBef>
                <a:spcPct val="0"/>
              </a:spcBef>
            </a:pPr>
            <a:r>
              <a:rPr lang="en-US" altLang="en-US" sz="2000" b="1"/>
              <a:t>rectification</a:t>
            </a:r>
            <a:endParaRPr lang="en-US" altLang="en-US" sz="2000" b="1" i="1"/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A5520DDD-1D43-0044-B41A-D36A99B8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Analysing patterns and shapes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7BC09648-E80D-7947-9B12-5479DC49A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4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DA837A0-9080-CC45-B231-D3F756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Panoramas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28FE671-D54C-604C-B819-17BEEEBDF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4572000"/>
            <a:ext cx="8229600" cy="1600200"/>
          </a:xfrm>
        </p:spPr>
        <p:txBody>
          <a:bodyPr>
            <a:normAutofit fontScale="92500"/>
          </a:bodyPr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Pick one image (red)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Warp the other images towards it (usually, one by one)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blend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8C88882-9B3F-294C-8BA4-1A25E6AB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990600"/>
            <a:ext cx="8450262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88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EB3661E-ED3F-3248-978D-1C9B4BB34A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changing camera center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A417FDD-3703-8E44-81F7-C35127FCC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533400"/>
          </a:xfrm>
        </p:spPr>
        <p:txBody>
          <a:bodyPr/>
          <a:lstStyle/>
          <a:p>
            <a:r>
              <a:rPr lang="en-US" altLang="en-US"/>
              <a:t>Does it still work?</a:t>
            </a:r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A0F4A4A8-8597-F841-8AED-DA5332269F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6213" y="2024063"/>
            <a:ext cx="2849562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BC07D087-5F92-2344-9F34-C8B5478757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9138" y="2125664"/>
            <a:ext cx="373062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id="{E2EE9B9D-979C-9542-B942-B24F29C355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92501" y="23415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id="{08C680D1-2FD3-9A41-B742-861762329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9" y="2947989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8">
            <a:extLst>
              <a:ext uri="{FF2B5EF4-FFF2-40B4-BE49-F238E27FC236}">
                <a16:creationId xmlns:a16="http://schemas.microsoft.com/office/drawing/2014/main" id="{2DA1564E-7B94-6C41-BA60-4574FEE33C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9726" y="3033714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>
            <a:extLst>
              <a:ext uri="{FF2B5EF4-FFF2-40B4-BE49-F238E27FC236}">
                <a16:creationId xmlns:a16="http://schemas.microsoft.com/office/drawing/2014/main" id="{76603ACD-6641-FC45-8BAC-2EDFFC8DE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2564" y="3041650"/>
            <a:ext cx="3729037" cy="1530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0">
            <a:extLst>
              <a:ext uri="{FF2B5EF4-FFF2-40B4-BE49-F238E27FC236}">
                <a16:creationId xmlns:a16="http://schemas.microsoft.com/office/drawing/2014/main" id="{6D201140-6F86-3145-8F4E-61731B9891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0475" y="15240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>
            <a:extLst>
              <a:ext uri="{FF2B5EF4-FFF2-40B4-BE49-F238E27FC236}">
                <a16:creationId xmlns:a16="http://schemas.microsoft.com/office/drawing/2014/main" id="{B0CEBD5A-A231-234E-89B8-1D50CC363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1" y="3048001"/>
            <a:ext cx="2030413" cy="20748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2">
            <a:extLst>
              <a:ext uri="{FF2B5EF4-FFF2-40B4-BE49-F238E27FC236}">
                <a16:creationId xmlns:a16="http://schemas.microsoft.com/office/drawing/2014/main" id="{A54CD095-044A-584E-A7C1-EFCF490F2E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000376"/>
            <a:ext cx="2179638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Oval 13">
            <a:extLst>
              <a:ext uri="{FF2B5EF4-FFF2-40B4-BE49-F238E27FC236}">
                <a16:creationId xmlns:a16="http://schemas.microsoft.com/office/drawing/2014/main" id="{B54C2D0F-CA61-EF49-84D0-4F10EE7AB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27876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86" name="Line 29">
            <a:extLst>
              <a:ext uri="{FF2B5EF4-FFF2-40B4-BE49-F238E27FC236}">
                <a16:creationId xmlns:a16="http://schemas.microsoft.com/office/drawing/2014/main" id="{F1D01601-33B6-C24E-A751-2C3EC13C94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6214" y="3429001"/>
            <a:ext cx="3582987" cy="1376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30">
            <a:extLst>
              <a:ext uri="{FF2B5EF4-FFF2-40B4-BE49-F238E27FC236}">
                <a16:creationId xmlns:a16="http://schemas.microsoft.com/office/drawing/2014/main" id="{85B785CC-69CC-3E45-8CF0-B72303DC82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9138" y="4106864"/>
            <a:ext cx="373062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Line 31">
            <a:extLst>
              <a:ext uri="{FF2B5EF4-FFF2-40B4-BE49-F238E27FC236}">
                <a16:creationId xmlns:a16="http://schemas.microsoft.com/office/drawing/2014/main" id="{7342A728-69F4-0344-860D-F71DBD1B5B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92501" y="43227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Line 32">
            <a:extLst>
              <a:ext uri="{FF2B5EF4-FFF2-40B4-BE49-F238E27FC236}">
                <a16:creationId xmlns:a16="http://schemas.microsoft.com/office/drawing/2014/main" id="{B97BADC6-DCE6-664D-B21E-CAE692E2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9" y="4929189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Line 33">
            <a:extLst>
              <a:ext uri="{FF2B5EF4-FFF2-40B4-BE49-F238E27FC236}">
                <a16:creationId xmlns:a16="http://schemas.microsoft.com/office/drawing/2014/main" id="{FB2136A0-997D-EA44-AEFB-94D9C86946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9726" y="5014914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34">
            <a:extLst>
              <a:ext uri="{FF2B5EF4-FFF2-40B4-BE49-F238E27FC236}">
                <a16:creationId xmlns:a16="http://schemas.microsoft.com/office/drawing/2014/main" id="{2E2C00AA-A916-B74E-BD91-136C90642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2564" y="50228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35">
            <a:extLst>
              <a:ext uri="{FF2B5EF4-FFF2-40B4-BE49-F238E27FC236}">
                <a16:creationId xmlns:a16="http://schemas.microsoft.com/office/drawing/2014/main" id="{AFA2A3B9-DDC0-684A-946A-62C203421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0475" y="35052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36">
            <a:extLst>
              <a:ext uri="{FF2B5EF4-FFF2-40B4-BE49-F238E27FC236}">
                <a16:creationId xmlns:a16="http://schemas.microsoft.com/office/drawing/2014/main" id="{BBB3E8D4-2487-6A4E-A436-C3C4C5C00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251" y="5011738"/>
            <a:ext cx="2030413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37">
            <a:extLst>
              <a:ext uri="{FF2B5EF4-FFF2-40B4-BE49-F238E27FC236}">
                <a16:creationId xmlns:a16="http://schemas.microsoft.com/office/drawing/2014/main" id="{4990D865-BFA6-044F-AD46-BCFBA04D89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4981576"/>
            <a:ext cx="2179638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Oval 38">
            <a:extLst>
              <a:ext uri="{FF2B5EF4-FFF2-40B4-BE49-F238E27FC236}">
                <a16:creationId xmlns:a16="http://schemas.microsoft.com/office/drawing/2014/main" id="{961905DF-9735-E244-856C-420D28762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47688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96" name="Freeform 55">
            <a:extLst>
              <a:ext uri="{FF2B5EF4-FFF2-40B4-BE49-F238E27FC236}">
                <a16:creationId xmlns:a16="http://schemas.microsoft.com/office/drawing/2014/main" id="{66410B1F-F98B-1C41-8F41-1BDECDD12BA1}"/>
              </a:ext>
            </a:extLst>
          </p:cNvPr>
          <p:cNvSpPr>
            <a:spLocks/>
          </p:cNvSpPr>
          <p:nvPr/>
        </p:nvSpPr>
        <p:spPr bwMode="auto">
          <a:xfrm>
            <a:off x="8255000" y="1143000"/>
            <a:ext cx="1498600" cy="5626100"/>
          </a:xfrm>
          <a:custGeom>
            <a:avLst/>
            <a:gdLst>
              <a:gd name="T0" fmla="*/ 2147483646 w 944"/>
              <a:gd name="T1" fmla="*/ 0 h 3544"/>
              <a:gd name="T2" fmla="*/ 2147483646 w 944"/>
              <a:gd name="T3" fmla="*/ 2147483646 h 3544"/>
              <a:gd name="T4" fmla="*/ 2147483646 w 944"/>
              <a:gd name="T5" fmla="*/ 2147483646 h 3544"/>
              <a:gd name="T6" fmla="*/ 2147483646 w 944"/>
              <a:gd name="T7" fmla="*/ 2147483646 h 3544"/>
              <a:gd name="T8" fmla="*/ 2147483646 w 944"/>
              <a:gd name="T9" fmla="*/ 2147483646 h 3544"/>
              <a:gd name="T10" fmla="*/ 2147483646 w 944"/>
              <a:gd name="T11" fmla="*/ 2147483646 h 3544"/>
              <a:gd name="T12" fmla="*/ 2147483646 w 944"/>
              <a:gd name="T13" fmla="*/ 2147483646 h 3544"/>
              <a:gd name="T14" fmla="*/ 2147483646 w 944"/>
              <a:gd name="T15" fmla="*/ 2147483646 h 3544"/>
              <a:gd name="T16" fmla="*/ 2147483646 w 944"/>
              <a:gd name="T17" fmla="*/ 2147483646 h 3544"/>
              <a:gd name="T18" fmla="*/ 2147483646 w 944"/>
              <a:gd name="T19" fmla="*/ 2147483646 h 35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44"/>
              <a:gd name="T31" fmla="*/ 0 h 3544"/>
              <a:gd name="T32" fmla="*/ 944 w 944"/>
              <a:gd name="T33" fmla="*/ 3544 h 35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44" h="3544">
                <a:moveTo>
                  <a:pt x="456" y="0"/>
                </a:moveTo>
                <a:cubicBezTo>
                  <a:pt x="288" y="124"/>
                  <a:pt x="120" y="248"/>
                  <a:pt x="120" y="384"/>
                </a:cubicBezTo>
                <a:cubicBezTo>
                  <a:pt x="120" y="520"/>
                  <a:pt x="464" y="672"/>
                  <a:pt x="456" y="816"/>
                </a:cubicBezTo>
                <a:cubicBezTo>
                  <a:pt x="448" y="960"/>
                  <a:pt x="0" y="1104"/>
                  <a:pt x="72" y="1248"/>
                </a:cubicBezTo>
                <a:cubicBezTo>
                  <a:pt x="144" y="1392"/>
                  <a:pt x="832" y="1504"/>
                  <a:pt x="888" y="1680"/>
                </a:cubicBezTo>
                <a:cubicBezTo>
                  <a:pt x="944" y="1856"/>
                  <a:pt x="440" y="2120"/>
                  <a:pt x="408" y="2304"/>
                </a:cubicBezTo>
                <a:cubicBezTo>
                  <a:pt x="376" y="2488"/>
                  <a:pt x="736" y="2624"/>
                  <a:pt x="696" y="2784"/>
                </a:cubicBezTo>
                <a:cubicBezTo>
                  <a:pt x="656" y="2944"/>
                  <a:pt x="184" y="3144"/>
                  <a:pt x="168" y="3264"/>
                </a:cubicBezTo>
                <a:cubicBezTo>
                  <a:pt x="152" y="3384"/>
                  <a:pt x="488" y="3464"/>
                  <a:pt x="600" y="3504"/>
                </a:cubicBezTo>
                <a:cubicBezTo>
                  <a:pt x="712" y="3544"/>
                  <a:pt x="776" y="3524"/>
                  <a:pt x="840" y="3504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70">
            <a:extLst>
              <a:ext uri="{FF2B5EF4-FFF2-40B4-BE49-F238E27FC236}">
                <a16:creationId xmlns:a16="http://schemas.microsoft.com/office/drawing/2014/main" id="{DC087DAE-831A-FA4F-9F4E-793416758BC4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066800"/>
            <a:ext cx="1595438" cy="5029200"/>
            <a:chOff x="3456" y="672"/>
            <a:chExt cx="1005" cy="3168"/>
          </a:xfrm>
        </p:grpSpPr>
        <p:sp>
          <p:nvSpPr>
            <p:cNvPr id="28710" name="Line 58">
              <a:extLst>
                <a:ext uri="{FF2B5EF4-FFF2-40B4-BE49-F238E27FC236}">
                  <a16:creationId xmlns:a16="http://schemas.microsoft.com/office/drawing/2014/main" id="{3F977D2E-8793-7B4F-9604-88FAEC631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912"/>
              <a:ext cx="0" cy="29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Text Box 59">
              <a:extLst>
                <a:ext uri="{FF2B5EF4-FFF2-40B4-BE49-F238E27FC236}">
                  <a16:creationId xmlns:a16="http://schemas.microsoft.com/office/drawing/2014/main" id="{5566B7F8-334C-AA47-BA0B-C94D0924E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672"/>
              <a:ext cx="10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synthetic PP</a:t>
              </a:r>
            </a:p>
          </p:txBody>
        </p:sp>
      </p:grpSp>
      <p:grpSp>
        <p:nvGrpSpPr>
          <p:cNvPr id="3" name="Group 69">
            <a:extLst>
              <a:ext uri="{FF2B5EF4-FFF2-40B4-BE49-F238E27FC236}">
                <a16:creationId xmlns:a16="http://schemas.microsoft.com/office/drawing/2014/main" id="{CB3D712E-AF05-C447-9701-84864AB66876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889126"/>
            <a:ext cx="2209800" cy="3978275"/>
            <a:chOff x="2160" y="1190"/>
            <a:chExt cx="1392" cy="2506"/>
          </a:xfrm>
        </p:grpSpPr>
        <p:sp>
          <p:nvSpPr>
            <p:cNvPr id="28706" name="Line 56">
              <a:extLst>
                <a:ext uri="{FF2B5EF4-FFF2-40B4-BE49-F238E27FC236}">
                  <a16:creationId xmlns:a16="http://schemas.microsoft.com/office/drawing/2014/main" id="{3A7D11F0-E4B2-5C46-8928-39D21603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392"/>
              <a:ext cx="432" cy="115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57">
              <a:extLst>
                <a:ext uri="{FF2B5EF4-FFF2-40B4-BE49-F238E27FC236}">
                  <a16:creationId xmlns:a16="http://schemas.microsoft.com/office/drawing/2014/main" id="{3AD88A18-B4A2-EC41-BDF2-F79FB6F20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432" cy="129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Text Box 60">
              <a:extLst>
                <a:ext uri="{FF2B5EF4-FFF2-40B4-BE49-F238E27FC236}">
                  <a16:creationId xmlns:a16="http://schemas.microsoft.com/office/drawing/2014/main" id="{19A3831F-7BA2-1F41-8946-D7B35B25F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1190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PP1</a:t>
              </a:r>
            </a:p>
          </p:txBody>
        </p:sp>
        <p:sp>
          <p:nvSpPr>
            <p:cNvPr id="28709" name="Text Box 61">
              <a:extLst>
                <a:ext uri="{FF2B5EF4-FFF2-40B4-BE49-F238E27FC236}">
                  <a16:creationId xmlns:a16="http://schemas.microsoft.com/office/drawing/2014/main" id="{09FA3FC0-1658-F348-AF36-923174AF4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390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PP2</a:t>
              </a:r>
            </a:p>
          </p:txBody>
        </p:sp>
      </p:grpSp>
      <p:grpSp>
        <p:nvGrpSpPr>
          <p:cNvPr id="4" name="Group 71">
            <a:extLst>
              <a:ext uri="{FF2B5EF4-FFF2-40B4-BE49-F238E27FC236}">
                <a16:creationId xmlns:a16="http://schemas.microsoft.com/office/drawing/2014/main" id="{F732A86F-94A9-8D41-AE85-5A311DBCF03E}"/>
              </a:ext>
            </a:extLst>
          </p:cNvPr>
          <p:cNvGrpSpPr>
            <a:grpSpLocks/>
          </p:cNvGrpSpPr>
          <p:nvPr/>
        </p:nvGrpSpPr>
        <p:grpSpPr bwMode="auto">
          <a:xfrm>
            <a:off x="6032500" y="3289300"/>
            <a:ext cx="3035300" cy="1358900"/>
            <a:chOff x="2840" y="2072"/>
            <a:chExt cx="1912" cy="856"/>
          </a:xfrm>
        </p:grpSpPr>
        <p:sp>
          <p:nvSpPr>
            <p:cNvPr id="28703" name="Oval 64">
              <a:extLst>
                <a:ext uri="{FF2B5EF4-FFF2-40B4-BE49-F238E27FC236}">
                  <a16:creationId xmlns:a16="http://schemas.microsoft.com/office/drawing/2014/main" id="{891DA36F-F5CB-054E-BB8F-61B21CD1E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0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04" name="Oval 65">
              <a:extLst>
                <a:ext uri="{FF2B5EF4-FFF2-40B4-BE49-F238E27FC236}">
                  <a16:creationId xmlns:a16="http://schemas.microsoft.com/office/drawing/2014/main" id="{40355DDE-7260-4848-AC82-24F914496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05" name="Oval 67">
              <a:extLst>
                <a:ext uri="{FF2B5EF4-FFF2-40B4-BE49-F238E27FC236}">
                  <a16:creationId xmlns:a16="http://schemas.microsoft.com/office/drawing/2014/main" id="{63C13D5D-8AF6-324B-8777-690BDD70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72">
            <a:extLst>
              <a:ext uri="{FF2B5EF4-FFF2-40B4-BE49-F238E27FC236}">
                <a16:creationId xmlns:a16="http://schemas.microsoft.com/office/drawing/2014/main" id="{CFD04664-305C-264D-992B-8004684DFEEA}"/>
              </a:ext>
            </a:extLst>
          </p:cNvPr>
          <p:cNvGrpSpPr>
            <a:grpSpLocks/>
          </p:cNvGrpSpPr>
          <p:nvPr/>
        </p:nvGrpSpPr>
        <p:grpSpPr bwMode="auto">
          <a:xfrm>
            <a:off x="5765800" y="3352800"/>
            <a:ext cx="3149600" cy="1308100"/>
            <a:chOff x="2672" y="2112"/>
            <a:chExt cx="1984" cy="824"/>
          </a:xfrm>
        </p:grpSpPr>
        <p:sp>
          <p:nvSpPr>
            <p:cNvPr id="28701" name="Oval 63">
              <a:extLst>
                <a:ext uri="{FF2B5EF4-FFF2-40B4-BE49-F238E27FC236}">
                  <a16:creationId xmlns:a16="http://schemas.microsoft.com/office/drawing/2014/main" id="{75A8309B-4AFA-5D4E-8037-EF0D3DD5D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8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02" name="Oval 68">
              <a:extLst>
                <a:ext uri="{FF2B5EF4-FFF2-40B4-BE49-F238E27FC236}">
                  <a16:creationId xmlns:a16="http://schemas.microsoft.com/office/drawing/2014/main" id="{89847D63-A741-CC45-BBCD-F84F92E71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8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377E81F8-0A67-0540-BA57-70F251170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Planar scene (or far away)</a:t>
            </a:r>
          </a:p>
        </p:txBody>
      </p:sp>
      <p:sp>
        <p:nvSpPr>
          <p:cNvPr id="29699" name="Rectangle 11">
            <a:extLst>
              <a:ext uri="{FF2B5EF4-FFF2-40B4-BE49-F238E27FC236}">
                <a16:creationId xmlns:a16="http://schemas.microsoft.com/office/drawing/2014/main" id="{19ED9C94-0686-7143-A3D7-B77B1B496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5105400"/>
            <a:ext cx="7772400" cy="1371600"/>
          </a:xfrm>
        </p:spPr>
        <p:txBody>
          <a:bodyPr/>
          <a:lstStyle/>
          <a:p>
            <a:r>
              <a:rPr lang="en-US" altLang="en-US"/>
              <a:t>PP3 is a projection plane of both centers of projection, so we are OK!</a:t>
            </a:r>
          </a:p>
          <a:p>
            <a:r>
              <a:rPr lang="en-US" altLang="en-US"/>
              <a:t>This is how big aerial photographs are made</a:t>
            </a:r>
          </a:p>
        </p:txBody>
      </p:sp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600660E1-E36C-3A45-82F5-E2A3657BFB19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5369955"/>
              </p:ext>
            </p:extLst>
          </p:nvPr>
        </p:nvGraphicFramePr>
        <p:xfrm>
          <a:off x="4437622" y="1219201"/>
          <a:ext cx="4553978" cy="375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Photo Editor Photo" r:id="rId3" imgW="2990850" imgH="2463800" progId="MSPhotoEd.3">
                  <p:embed/>
                </p:oleObj>
              </mc:Choice>
              <mc:Fallback>
                <p:oleObj name="Photo Editor Photo" r:id="rId3" imgW="2990850" imgH="2463800" progId="MSPhotoEd.3">
                  <p:embed/>
                  <p:pic>
                    <p:nvPicPr>
                      <p:cNvPr id="29700" name="Object 4">
                        <a:extLst>
                          <a:ext uri="{FF2B5EF4-FFF2-40B4-BE49-F238E27FC236}">
                            <a16:creationId xmlns:a16="http://schemas.microsoft.com/office/drawing/2014/main" id="{600660E1-E36C-3A45-82F5-E2A3657BFB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622" y="1219201"/>
                        <a:ext cx="4553978" cy="3751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12">
            <a:extLst>
              <a:ext uri="{FF2B5EF4-FFF2-40B4-BE49-F238E27FC236}">
                <a16:creationId xmlns:a16="http://schemas.microsoft.com/office/drawing/2014/main" id="{C5DB06B0-A903-A546-BAE6-33EF131F5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6" y="17160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PP1</a:t>
            </a:r>
          </a:p>
        </p:txBody>
      </p:sp>
      <p:sp>
        <p:nvSpPr>
          <p:cNvPr id="29702" name="Text Box 13">
            <a:extLst>
              <a:ext uri="{FF2B5EF4-FFF2-40B4-BE49-F238E27FC236}">
                <a16:creationId xmlns:a16="http://schemas.microsoft.com/office/drawing/2014/main" id="{07106BA4-E79F-BE4C-BE1D-08334735B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9906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PP3</a:t>
            </a:r>
          </a:p>
        </p:txBody>
      </p:sp>
      <p:sp>
        <p:nvSpPr>
          <p:cNvPr id="29703" name="Text Box 14">
            <a:extLst>
              <a:ext uri="{FF2B5EF4-FFF2-40B4-BE49-F238E27FC236}">
                <a16:creationId xmlns:a16="http://schemas.microsoft.com/office/drawing/2014/main" id="{B447B0CC-81AE-B446-9A18-266AFFC13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88" y="25146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PP2</a:t>
            </a:r>
          </a:p>
        </p:txBody>
      </p:sp>
    </p:spTree>
    <p:extLst>
      <p:ext uri="{BB962C8B-B14F-4D97-AF65-F5344CB8AC3E}">
        <p14:creationId xmlns:p14="http://schemas.microsoft.com/office/powerpoint/2010/main" val="3644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171A30C-5842-DA4E-B3EC-E446E4FF2A72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9200"/>
            <a:ext cx="2133600" cy="4953000"/>
            <a:chOff x="5638800" y="1219200"/>
            <a:chExt cx="2133600" cy="4953000"/>
          </a:xfrm>
        </p:grpSpPr>
        <p:pic>
          <p:nvPicPr>
            <p:cNvPr id="25" name="Picture 2" descr="C:\user\projects\globalWebcam\jobtalk\Gimb.jpg">
              <a:extLst>
                <a:ext uri="{FF2B5EF4-FFF2-40B4-BE49-F238E27FC236}">
                  <a16:creationId xmlns:a16="http://schemas.microsoft.com/office/drawing/2014/main" id="{270D2475-5FC6-4E4C-A905-E71F30998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2895600"/>
              <a:ext cx="2133600" cy="1600200"/>
            </a:xfrm>
            <a:prstGeom prst="rect">
              <a:avLst/>
            </a:prstGeom>
            <a:noFill/>
          </p:spPr>
        </p:pic>
        <p:pic>
          <p:nvPicPr>
            <p:cNvPr id="28" name="Picture 3" descr="C:\user\projects\globalWebcam\jobtalk\Gimg.jpg">
              <a:extLst>
                <a:ext uri="{FF2B5EF4-FFF2-40B4-BE49-F238E27FC236}">
                  <a16:creationId xmlns:a16="http://schemas.microsoft.com/office/drawing/2014/main" id="{72EDDAEC-0C39-2044-BC9C-ED6A88797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4572000"/>
              <a:ext cx="2133600" cy="1600200"/>
            </a:xfrm>
            <a:prstGeom prst="rect">
              <a:avLst/>
            </a:prstGeom>
            <a:noFill/>
          </p:spPr>
        </p:pic>
        <p:pic>
          <p:nvPicPr>
            <p:cNvPr id="29" name="Picture 4" descr="C:\user\projects\globalWebcam\jobtalk\Gimr.jpg">
              <a:extLst>
                <a:ext uri="{FF2B5EF4-FFF2-40B4-BE49-F238E27FC236}">
                  <a16:creationId xmlns:a16="http://schemas.microsoft.com/office/drawing/2014/main" id="{A59D3D1B-6FCB-0346-8444-F45E3E6B5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1219200"/>
              <a:ext cx="2133600" cy="1600200"/>
            </a:xfrm>
            <a:prstGeom prst="rect">
              <a:avLst/>
            </a:prstGeom>
            <a:noFill/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D278BF3-3126-B94E-9785-564E47E3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/>
              <a:t>consistent labeling using </a:t>
            </a:r>
            <a:br>
              <a:rPr lang="en-US" dirty="0"/>
            </a:br>
            <a:r>
              <a:rPr lang="en-US" dirty="0"/>
              <a:t>tensor factorization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83362793-314A-AE4C-AC71-84EC2A23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A03DAE16-B4A1-8346-BF99-3734E641807C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3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pic>
        <p:nvPicPr>
          <p:cNvPr id="65540" name="Picture 7">
            <a:extLst>
              <a:ext uri="{FF2B5EF4-FFF2-40B4-BE49-F238E27FC236}">
                <a16:creationId xmlns:a16="http://schemas.microsoft.com/office/drawing/2014/main" id="{AA729F3A-730E-AA48-AE86-487A6006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r="51288" b="67906"/>
          <a:stretch>
            <a:fillRect/>
          </a:stretch>
        </p:blipFill>
        <p:spPr bwMode="auto">
          <a:xfrm>
            <a:off x="2587626" y="1230313"/>
            <a:ext cx="17494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8">
            <a:extLst>
              <a:ext uri="{FF2B5EF4-FFF2-40B4-BE49-F238E27FC236}">
                <a16:creationId xmlns:a16="http://schemas.microsoft.com/office/drawing/2014/main" id="{125C91A1-2E41-844A-A94C-87EDC5FE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8" t="47180" r="53210" b="21233"/>
          <a:stretch>
            <a:fillRect/>
          </a:stretch>
        </p:blipFill>
        <p:spPr bwMode="auto">
          <a:xfrm>
            <a:off x="2587625" y="2906713"/>
            <a:ext cx="1651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7">
            <a:extLst>
              <a:ext uri="{FF2B5EF4-FFF2-40B4-BE49-F238E27FC236}">
                <a16:creationId xmlns:a16="http://schemas.microsoft.com/office/drawing/2014/main" id="{E93BA88F-B04C-F54D-94E9-29272A3C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9" r="17468" b="67709"/>
          <a:stretch>
            <a:fillRect/>
          </a:stretch>
        </p:blipFill>
        <p:spPr bwMode="auto">
          <a:xfrm>
            <a:off x="2514601" y="4506913"/>
            <a:ext cx="16795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3" name="Group 12">
            <a:extLst>
              <a:ext uri="{FF2B5EF4-FFF2-40B4-BE49-F238E27FC236}">
                <a16:creationId xmlns:a16="http://schemas.microsoft.com/office/drawing/2014/main" id="{03D38CB9-CEAD-5846-BFB5-26C5A9446B2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30314"/>
            <a:ext cx="1481138" cy="5399087"/>
            <a:chOff x="1143000" y="1066798"/>
            <a:chExt cx="1481325" cy="53985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E9FEA2-B60B-964B-B68E-774907556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977902" y="3543300"/>
              <a:ext cx="4953000" cy="0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D8759C-171B-E344-9A99-88B7D015F5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90501" y="3543299"/>
              <a:ext cx="4953002" cy="0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7A5EEC-D72B-444D-9950-589F223B63C7}"/>
                </a:ext>
              </a:extLst>
            </p:cNvPr>
            <p:cNvSpPr txBox="1"/>
            <p:nvPr/>
          </p:nvSpPr>
          <p:spPr>
            <a:xfrm>
              <a:off x="1143000" y="6095483"/>
              <a:ext cx="723991" cy="3698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51363C-D19F-914B-8A2A-6A73BC0C3AE5}"/>
                </a:ext>
              </a:extLst>
            </p:cNvPr>
            <p:cNvSpPr txBox="1"/>
            <p:nvPr/>
          </p:nvSpPr>
          <p:spPr>
            <a:xfrm>
              <a:off x="1981306" y="6095483"/>
              <a:ext cx="643019" cy="3698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76EF68-CA17-D041-B5CA-CDD1089CCD2B}"/>
              </a:ext>
            </a:extLst>
          </p:cNvPr>
          <p:cNvGrpSpPr>
            <a:grpSpLocks/>
          </p:cNvGrpSpPr>
          <p:nvPr/>
        </p:nvGrpSpPr>
        <p:grpSpPr bwMode="auto">
          <a:xfrm>
            <a:off x="9677401" y="1687513"/>
            <a:ext cx="669925" cy="3962400"/>
            <a:chOff x="304800" y="1777663"/>
            <a:chExt cx="670376" cy="39624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EAF12-DBCD-8641-8DA5-EBA745F4E94B}"/>
                </a:ext>
              </a:extLst>
            </p:cNvPr>
            <p:cNvSpPr txBox="1"/>
            <p:nvPr/>
          </p:nvSpPr>
          <p:spPr>
            <a:xfrm>
              <a:off x="304800" y="1777663"/>
              <a:ext cx="60365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FF0000"/>
                  </a:solidFill>
                  <a:latin typeface="Calibri"/>
                </a:rPr>
                <a:t>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AE1695-5C36-E747-95B8-2F5A7C0219BE}"/>
                </a:ext>
              </a:extLst>
            </p:cNvPr>
            <p:cNvSpPr txBox="1"/>
            <p:nvPr/>
          </p:nvSpPr>
          <p:spPr>
            <a:xfrm>
              <a:off x="304800" y="3377863"/>
              <a:ext cx="67037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9BBB59"/>
                  </a:solidFill>
                  <a:latin typeface="Calibri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31A974-6857-8248-BC25-1E3F3A2AF9A2}"/>
                </a:ext>
              </a:extLst>
            </p:cNvPr>
            <p:cNvSpPr txBox="1"/>
            <p:nvPr/>
          </p:nvSpPr>
          <p:spPr>
            <a:xfrm>
              <a:off x="304800" y="4724063"/>
              <a:ext cx="60365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0070C0"/>
                  </a:solidFill>
                  <a:latin typeface="Calibri"/>
                </a:rPr>
                <a:t>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14A5B2-47E4-5A43-97AF-B0EFE91564D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7613"/>
            <a:ext cx="2133600" cy="4953000"/>
            <a:chOff x="5638800" y="1230868"/>
            <a:chExt cx="2133600" cy="4953000"/>
          </a:xfrm>
        </p:grpSpPr>
        <p:pic>
          <p:nvPicPr>
            <p:cNvPr id="65551" name="Picture 2" descr="C:\user\projects\globalWebcam\jobtalk\Gimb.jpg">
              <a:extLst>
                <a:ext uri="{FF2B5EF4-FFF2-40B4-BE49-F238E27FC236}">
                  <a16:creationId xmlns:a16="http://schemas.microsoft.com/office/drawing/2014/main" id="{8318E480-29C9-0842-8FF6-4B7182D4E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9072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2" name="Picture 3" descr="C:\user\projects\globalWebcam\jobtalk\Gimg.jpg">
              <a:extLst>
                <a:ext uri="{FF2B5EF4-FFF2-40B4-BE49-F238E27FC236}">
                  <a16:creationId xmlns:a16="http://schemas.microsoft.com/office/drawing/2014/main" id="{E05D8B34-6284-484E-9AAD-9776D5E22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5836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3" name="Picture 4" descr="C:\user\projects\globalWebcam\jobtalk\Gimr.jpg">
              <a:extLst>
                <a:ext uri="{FF2B5EF4-FFF2-40B4-BE49-F238E27FC236}">
                  <a16:creationId xmlns:a16="http://schemas.microsoft.com/office/drawing/2014/main" id="{6856C1AF-3E78-5542-BCA6-AA3AFBF43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2308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B477A1-173D-D74B-8C35-1490E0C5A4FE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30313"/>
            <a:ext cx="2133600" cy="4953000"/>
            <a:chOff x="3048000" y="1230868"/>
            <a:chExt cx="2133600" cy="4953000"/>
          </a:xfrm>
        </p:grpSpPr>
        <p:pic>
          <p:nvPicPr>
            <p:cNvPr id="65548" name="Picture 5" descr="C:\user\projects\globalWebcam\jobtalk\imb.jpg">
              <a:extLst>
                <a:ext uri="{FF2B5EF4-FFF2-40B4-BE49-F238E27FC236}">
                  <a16:creationId xmlns:a16="http://schemas.microsoft.com/office/drawing/2014/main" id="{B2B8C312-194C-374E-9300-273A8CCEF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9072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9" name="Picture 6" descr="C:\user\projects\globalWebcam\jobtalk\img.jpg">
              <a:extLst>
                <a:ext uri="{FF2B5EF4-FFF2-40B4-BE49-F238E27FC236}">
                  <a16:creationId xmlns:a16="http://schemas.microsoft.com/office/drawing/2014/main" id="{412305F1-BDC1-D347-8869-24AAEA37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5836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0" name="Picture 7" descr="C:\user\projects\globalWebcam\jobtalk\imr.jpg">
              <a:extLst>
                <a:ext uri="{FF2B5EF4-FFF2-40B4-BE49-F238E27FC236}">
                  <a16:creationId xmlns:a16="http://schemas.microsoft.com/office/drawing/2014/main" id="{6A64A9A0-39D9-BA4E-BF8E-EE55AFC7A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2308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9">
            <a:extLst>
              <a:ext uri="{FF2B5EF4-FFF2-40B4-BE49-F238E27FC236}">
                <a16:creationId xmlns:a16="http://schemas.microsoft.com/office/drawing/2014/main" id="{3FF5D9BD-E3E4-6943-9FAD-A10E2B4B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5" t="45547" r="2142" b="43475"/>
          <a:stretch>
            <a:fillRect/>
          </a:stretch>
        </p:blipFill>
        <p:spPr bwMode="auto">
          <a:xfrm>
            <a:off x="5334001" y="2057400"/>
            <a:ext cx="4238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83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B072CEA-FC79-0E45-8ACA-E4293676A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Planar mosaic</a:t>
            </a: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1BDE1215-B42C-074E-9CE9-B8786D4A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886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25C1E504-6F8D-B943-899A-2EE5EDD9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4419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9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BF2213F-D8D5-8D41-B087-58F39BAA9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Julian Beever: Manual Homographies</a:t>
            </a:r>
            <a:endParaRPr lang="ru-RU" altLang="en-US"/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6C39EFE3-A9B6-1242-8A81-7C7A89746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1" y="6400800"/>
            <a:ext cx="512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>
                <a:latin typeface="Times New Roman" panose="02020603050405020304" pitchFamily="18" charset="0"/>
                <a:hlinkClick r:id="rId2"/>
              </a:rPr>
              <a:t>http://users.skynet.be/J.Beever/pave.htm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BE4B090B-7822-BB4C-84EC-F1DD4A9D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890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4" name="Picture 6">
            <a:extLst>
              <a:ext uri="{FF2B5EF4-FFF2-40B4-BE49-F238E27FC236}">
                <a16:creationId xmlns:a16="http://schemas.microsoft.com/office/drawing/2014/main" id="{C11EF808-4AE5-B64E-90E1-0BD86FEA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9535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5" name="Picture 7">
            <a:extLst>
              <a:ext uri="{FF2B5EF4-FFF2-40B4-BE49-F238E27FC236}">
                <a16:creationId xmlns:a16="http://schemas.microsoft.com/office/drawing/2014/main" id="{611615F2-00B2-3744-926B-B6C7DA9A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08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6" name="Picture 8">
            <a:extLst>
              <a:ext uri="{FF2B5EF4-FFF2-40B4-BE49-F238E27FC236}">
                <a16:creationId xmlns:a16="http://schemas.microsoft.com/office/drawing/2014/main" id="{B5F4EEA7-50B7-0D4D-9A28-76BE749E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708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94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60FA3737-E40A-9947-A534-0A9442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Holbein, </a:t>
            </a:r>
            <a:r>
              <a:rPr lang="en-US" altLang="en-US" i="1"/>
              <a:t>The Ambassadors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EF263175-CE47-E048-922A-19CD4A0C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32FD51AE-10A2-E245-9B20-2C1C67D1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57912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244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6BCCD34-45A1-6647-B908-3451F52DF3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#5 (part 1)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F32A977-75E6-274F-864F-05AEC3A6D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276600"/>
            <a:ext cx="7772400" cy="3581400"/>
          </a:xfrm>
        </p:spPr>
        <p:txBody>
          <a:bodyPr>
            <a:normAutofit lnSpcReduction="10000"/>
          </a:bodyPr>
          <a:lstStyle/>
          <a:p>
            <a:r>
              <a:rPr lang="en-US" altLang="en-US" b="1"/>
              <a:t>Homographies and Panoramic Mosaics</a:t>
            </a:r>
          </a:p>
          <a:p>
            <a:pPr>
              <a:buFontTx/>
              <a:buChar char="•"/>
            </a:pPr>
            <a:r>
              <a:rPr lang="en-US" altLang="en-US"/>
              <a:t>Capture photographs (and possibly video)</a:t>
            </a:r>
          </a:p>
          <a:p>
            <a:pPr lvl="1"/>
            <a:r>
              <a:rPr lang="en-US" altLang="en-US"/>
              <a:t>Might want to use tripod</a:t>
            </a:r>
          </a:p>
          <a:p>
            <a:pPr>
              <a:buFontTx/>
              <a:buChar char="•"/>
            </a:pPr>
            <a:r>
              <a:rPr lang="en-US" altLang="en-US"/>
              <a:t>Compute homographies (define correspondences)</a:t>
            </a:r>
          </a:p>
          <a:p>
            <a:pPr lvl="1"/>
            <a:r>
              <a:rPr lang="en-US" altLang="en-US"/>
              <a:t>will need to figure out how to setup system of eqs.</a:t>
            </a:r>
          </a:p>
          <a:p>
            <a:pPr>
              <a:buFontTx/>
              <a:buChar char="•"/>
            </a:pPr>
            <a:r>
              <a:rPr lang="en-US" altLang="en-US"/>
              <a:t>(un)warp an image (undo perspective distortion)</a:t>
            </a:r>
          </a:p>
          <a:p>
            <a:pPr>
              <a:buFontTx/>
              <a:buChar char="•"/>
            </a:pPr>
            <a:r>
              <a:rPr lang="en-US" altLang="en-US"/>
              <a:t>Produce panoramic mosaics (with blending)</a:t>
            </a:r>
          </a:p>
          <a:p>
            <a:pPr>
              <a:buFontTx/>
              <a:buChar char="•"/>
            </a:pPr>
            <a:r>
              <a:rPr lang="en-US" altLang="en-US"/>
              <a:t>Do some of the Bells and Whistles</a:t>
            </a:r>
          </a:p>
        </p:txBody>
      </p:sp>
      <p:pic>
        <p:nvPicPr>
          <p:cNvPr id="33796" name="Picture 4" descr="pan2">
            <a:extLst>
              <a:ext uri="{FF2B5EF4-FFF2-40B4-BE49-F238E27FC236}">
                <a16:creationId xmlns:a16="http://schemas.microsoft.com/office/drawing/2014/main" id="{5092DE47-92BE-F041-8305-09BEC763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30264"/>
            <a:ext cx="62484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56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BFF02D6-1196-BC47-B83E-B959B345E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Bells and Whistles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CA87269-D51F-3745-85CC-CD4B4BB4E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Blending and Compositing</a:t>
            </a:r>
          </a:p>
          <a:p>
            <a:pPr lvl="1"/>
            <a:r>
              <a:rPr lang="en-US" altLang="en-US"/>
              <a:t>use homographies to combine images or video and images together in an interesting (fun) way.  E.g.</a:t>
            </a:r>
          </a:p>
          <a:p>
            <a:pPr lvl="2"/>
            <a:r>
              <a:rPr lang="en-US" altLang="en-US"/>
              <a:t>put fake graffiti on buildings or chalk drawings on the ground</a:t>
            </a:r>
          </a:p>
          <a:p>
            <a:pPr lvl="2"/>
            <a:r>
              <a:rPr lang="en-US" altLang="en-US"/>
              <a:t>replace a road sign with your own poster</a:t>
            </a:r>
          </a:p>
          <a:p>
            <a:pPr lvl="2"/>
            <a:r>
              <a:rPr lang="en-US" altLang="en-US"/>
              <a:t>project a movie onto a building wall</a:t>
            </a:r>
          </a:p>
          <a:p>
            <a:pPr lvl="2"/>
            <a:r>
              <a:rPr lang="en-US" altLang="en-US"/>
              <a:t>etc.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D171C6A-5F3D-5347-85A8-B4E7145B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052764"/>
            <a:ext cx="428625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 descr="mobmain3">
            <a:extLst>
              <a:ext uri="{FF2B5EF4-FFF2-40B4-BE49-F238E27FC236}">
                <a16:creationId xmlns:a16="http://schemas.microsoft.com/office/drawing/2014/main" id="{8A31E436-C24F-7740-9923-F99BAD57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1"/>
            <a:ext cx="41084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55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91C67F6-2876-8E46-9939-8D3A80EA9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Bells and Whistles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8934AF1-6917-5743-BFE0-2427C3CD6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Virtual Camera rorate</a:t>
            </a:r>
          </a:p>
          <a:p>
            <a:pPr lvl="1"/>
            <a:r>
              <a:rPr lang="en-US" altLang="en-US"/>
              <a:t>Similar to face morphing, produce a video of virtual camera rotation from a single image</a:t>
            </a:r>
          </a:p>
          <a:p>
            <a:pPr lvl="1"/>
            <a:r>
              <a:rPr lang="en-US" altLang="en-US"/>
              <a:t>Can also do it for translation, if looking at a planar object</a:t>
            </a:r>
          </a:p>
          <a:p>
            <a:endParaRPr lang="en-US" altLang="en-US"/>
          </a:p>
          <a:p>
            <a:r>
              <a:rPr lang="en-US" altLang="en-US"/>
              <a:t>Other interesting ideas?</a:t>
            </a:r>
          </a:p>
          <a:p>
            <a:pPr lvl="1"/>
            <a:r>
              <a:rPr lang="en-US" altLang="en-US"/>
              <a:t>talk to me</a:t>
            </a:r>
          </a:p>
        </p:txBody>
      </p:sp>
    </p:spTree>
    <p:extLst>
      <p:ext uri="{BB962C8B-B14F-4D97-AF65-F5344CB8AC3E}">
        <p14:creationId xmlns:p14="http://schemas.microsoft.com/office/powerpoint/2010/main" val="3420643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0F1DD5C7-469C-7140-9B70-37BB4DE3F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previous year’s classes</a:t>
            </a:r>
          </a:p>
        </p:txBody>
      </p:sp>
      <p:pic>
        <p:nvPicPr>
          <p:cNvPr id="36867" name="Picture 5">
            <a:extLst>
              <a:ext uri="{FF2B5EF4-FFF2-40B4-BE49-F238E27FC236}">
                <a16:creationId xmlns:a16="http://schemas.microsoft.com/office/drawing/2014/main" id="{13C9AF99-A893-F64F-8D68-0AA9D9D3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30480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6">
            <a:extLst>
              <a:ext uri="{FF2B5EF4-FFF2-40B4-BE49-F238E27FC236}">
                <a16:creationId xmlns:a16="http://schemas.microsoft.com/office/drawing/2014/main" id="{8FFA7159-1F4D-1C4A-A7A3-AC01B4F5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>
            <a:extLst>
              <a:ext uri="{FF2B5EF4-FFF2-40B4-BE49-F238E27FC236}">
                <a16:creationId xmlns:a16="http://schemas.microsoft.com/office/drawing/2014/main" id="{7AFC6E94-D383-4946-AA2C-94F7712F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9">
            <a:extLst>
              <a:ext uri="{FF2B5EF4-FFF2-40B4-BE49-F238E27FC236}">
                <a16:creationId xmlns:a16="http://schemas.microsoft.com/office/drawing/2014/main" id="{DB0EB9E9-8A8A-D04B-A1AD-29A1EF696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4" y="3611563"/>
            <a:ext cx="4954587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10">
            <a:extLst>
              <a:ext uri="{FF2B5EF4-FFF2-40B4-BE49-F238E27FC236}">
                <a16:creationId xmlns:a16="http://schemas.microsoft.com/office/drawing/2014/main" id="{F6A92AB7-CDCF-0045-9E18-E24897C59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1295400"/>
            <a:ext cx="1147763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11">
            <a:extLst>
              <a:ext uri="{FF2B5EF4-FFF2-40B4-BE49-F238E27FC236}">
                <a16:creationId xmlns:a16="http://schemas.microsoft.com/office/drawing/2014/main" id="{597115F6-9E99-7A48-A699-0617F30B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00601"/>
            <a:ext cx="3810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Rectangle 12">
            <a:extLst>
              <a:ext uri="{FF2B5EF4-FFF2-40B4-BE49-F238E27FC236}">
                <a16:creationId xmlns:a16="http://schemas.microsoft.com/office/drawing/2014/main" id="{1C8AC238-439F-7F4E-8081-EC6A4490D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1" y="6384926"/>
            <a:ext cx="3160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Eunjeong Ryu (E.J), 2004 </a:t>
            </a:r>
          </a:p>
        </p:txBody>
      </p:sp>
      <p:sp>
        <p:nvSpPr>
          <p:cNvPr id="36874" name="Rectangle 15">
            <a:extLst>
              <a:ext uri="{FF2B5EF4-FFF2-40B4-BE49-F238E27FC236}">
                <a16:creationId xmlns:a16="http://schemas.microsoft.com/office/drawing/2014/main" id="{7B72CC9F-EF92-5442-B213-3A82B45B8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9" y="44196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Ben Hollis, 2004 </a:t>
            </a:r>
          </a:p>
        </p:txBody>
      </p:sp>
      <p:sp>
        <p:nvSpPr>
          <p:cNvPr id="36875" name="Rectangle 16">
            <a:extLst>
              <a:ext uri="{FF2B5EF4-FFF2-40B4-BE49-F238E27FC236}">
                <a16:creationId xmlns:a16="http://schemas.microsoft.com/office/drawing/2014/main" id="{097507B6-A7E1-4244-A75C-1BEF484ED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31242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Ben Hollis, 2004 </a:t>
            </a:r>
          </a:p>
        </p:txBody>
      </p:sp>
      <p:sp>
        <p:nvSpPr>
          <p:cNvPr id="36876" name="Rectangle 17">
            <a:extLst>
              <a:ext uri="{FF2B5EF4-FFF2-40B4-BE49-F238E27FC236}">
                <a16:creationId xmlns:a16="http://schemas.microsoft.com/office/drawing/2014/main" id="{E53CF4CB-D1AD-F04E-B0CB-947D27E5D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537326"/>
            <a:ext cx="2622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</a:rPr>
              <a:t>Matt Pucevich</a:t>
            </a:r>
            <a:r>
              <a:rPr lang="en-US" altLang="en-US" sz="2000"/>
              <a:t> , 2004 </a:t>
            </a:r>
          </a:p>
        </p:txBody>
      </p:sp>
    </p:spTree>
    <p:extLst>
      <p:ext uri="{BB962C8B-B14F-4D97-AF65-F5344CB8AC3E}">
        <p14:creationId xmlns:p14="http://schemas.microsoft.com/office/powerpoint/2010/main" val="416458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1000ECA-13E4-4C4D-85B6-369117B821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Bells and Whistles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7381128-778D-A246-8151-277921317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Capture creative/cool/bizzare panoramas</a:t>
            </a:r>
          </a:p>
          <a:p>
            <a:pPr lvl="1"/>
            <a:r>
              <a:rPr lang="en-US" altLang="en-US"/>
              <a:t>Example from UW (by Brett Allen):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Ever wondered what is happening inside your fridge while you are not looking? </a:t>
            </a:r>
          </a:p>
          <a:p>
            <a:endParaRPr lang="en-US" altLang="en-US"/>
          </a:p>
          <a:p>
            <a:r>
              <a:rPr lang="en-US" altLang="en-US"/>
              <a:t>Capture a 360 panorama (quite tricky…)</a:t>
            </a:r>
          </a:p>
          <a:p>
            <a:endParaRPr lang="en-US" altLang="en-US"/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C50114CD-CBC3-C64E-A7D9-DDEBC608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8805"/>
            <a:ext cx="89154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72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35210838-AA98-1A41-8160-A551B0E3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homography final project</a:t>
            </a:r>
          </a:p>
        </p:txBody>
      </p:sp>
      <p:pic>
        <p:nvPicPr>
          <p:cNvPr id="4" name="project.wmv">
            <a:hlinkClick r:id="" action="ppaction://media"/>
            <a:extLst>
              <a:ext uri="{FF2B5EF4-FFF2-40B4-BE49-F238E27FC236}">
                <a16:creationId xmlns:a16="http://schemas.microsoft.com/office/drawing/2014/main" id="{A17F3981-28B5-7D4C-B3CB-4901A1E95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039813"/>
            <a:ext cx="8686800" cy="5791200"/>
          </a:xfrm>
        </p:spPr>
      </p:pic>
    </p:spTree>
    <p:extLst>
      <p:ext uri="{BB962C8B-B14F-4D97-AF65-F5344CB8AC3E}">
        <p14:creationId xmlns:p14="http://schemas.microsoft.com/office/powerpoint/2010/main" val="22509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>
            <a:extLst>
              <a:ext uri="{FF2B5EF4-FFF2-40B4-BE49-F238E27FC236}">
                <a16:creationId xmlns:a16="http://schemas.microsoft.com/office/drawing/2014/main" id="{84659ACF-6D0A-7B44-A1D0-DB61A669A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alpha: simple averaging</a:t>
            </a:r>
          </a:p>
        </p:txBody>
      </p:sp>
      <p:pic>
        <p:nvPicPr>
          <p:cNvPr id="477189" name="Picture 5" descr="mos">
            <a:extLst>
              <a:ext uri="{FF2B5EF4-FFF2-40B4-BE49-F238E27FC236}">
                <a16:creationId xmlns:a16="http://schemas.microsoft.com/office/drawing/2014/main" id="{D64A885C-5B47-EC41-B026-C5CF9F5B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6" descr="wim1">
            <a:extLst>
              <a:ext uri="{FF2B5EF4-FFF2-40B4-BE49-F238E27FC236}">
                <a16:creationId xmlns:a16="http://schemas.microsoft.com/office/drawing/2014/main" id="{488CB0E8-7CFF-5549-B3E4-12DFB0F8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 descr="wim2">
            <a:extLst>
              <a:ext uri="{FF2B5EF4-FFF2-40B4-BE49-F238E27FC236}">
                <a16:creationId xmlns:a16="http://schemas.microsoft.com/office/drawing/2014/main" id="{0EB98662-63D2-9340-B93C-07D2BEB3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7192" name="Picture 8" descr="a">
            <a:extLst>
              <a:ext uri="{FF2B5EF4-FFF2-40B4-BE49-F238E27FC236}">
                <a16:creationId xmlns:a16="http://schemas.microsoft.com/office/drawing/2014/main" id="{D093486E-096A-4D46-B35D-934CE5A8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7194" name="Text Box 10">
            <a:extLst>
              <a:ext uri="{FF2B5EF4-FFF2-40B4-BE49-F238E27FC236}">
                <a16:creationId xmlns:a16="http://schemas.microsoft.com/office/drawing/2014/main" id="{FA45253F-C5F4-BC42-A1FA-559119382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4" y="6211888"/>
            <a:ext cx="390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Alpha = .5 in overlap region</a:t>
            </a:r>
          </a:p>
        </p:txBody>
      </p:sp>
    </p:spTree>
    <p:extLst>
      <p:ext uri="{BB962C8B-B14F-4D97-AF65-F5344CB8AC3E}">
        <p14:creationId xmlns:p14="http://schemas.microsoft.com/office/powerpoint/2010/main" val="16612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4CC8E57-0931-EE47-914F-7A7A201C8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Homographies and Mosaics</a:t>
            </a:r>
          </a:p>
        </p:txBody>
      </p:sp>
      <p:pic>
        <p:nvPicPr>
          <p:cNvPr id="4099" name="Picture 6">
            <a:extLst>
              <a:ext uri="{FF2B5EF4-FFF2-40B4-BE49-F238E27FC236}">
                <a16:creationId xmlns:a16="http://schemas.microsoft.com/office/drawing/2014/main" id="{E02803C6-C7FE-3B42-B02E-D12735B3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876300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7">
            <a:extLst>
              <a:ext uri="{FF2B5EF4-FFF2-40B4-BE49-F238E27FC236}">
                <a16:creationId xmlns:a16="http://schemas.microsoft.com/office/drawing/2014/main" id="{962F1AED-DB98-6F4A-853D-6990214DD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8" y="5029200"/>
            <a:ext cx="3446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© Jeffrey Martin (jeffrey-martin.com)</a:t>
            </a:r>
          </a:p>
        </p:txBody>
      </p:sp>
      <p:sp>
        <p:nvSpPr>
          <p:cNvPr id="4101" name="Text Box 8">
            <a:extLst>
              <a:ext uri="{FF2B5EF4-FFF2-40B4-BE49-F238E27FC236}">
                <a16:creationId xmlns:a16="http://schemas.microsoft.com/office/drawing/2014/main" id="{A8D28163-C194-5846-9571-6A45C9FA5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27775"/>
            <a:ext cx="2884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 i="1">
                <a:cs typeface="Arial" panose="020B0604020202020204" pitchFamily="34" charset="0"/>
              </a:rPr>
              <a:t>with a lot of slides stolen from</a:t>
            </a:r>
          </a:p>
          <a:p>
            <a:pPr algn="ctr">
              <a:spcBef>
                <a:spcPct val="0"/>
              </a:spcBef>
            </a:pPr>
            <a:r>
              <a:rPr lang="en-US" altLang="en-US" sz="1600" i="1">
                <a:cs typeface="Arial" panose="020B0604020202020204" pitchFamily="34" charset="0"/>
              </a:rPr>
              <a:t> Steve Seitz and Rick Szeliski</a:t>
            </a: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247D17FF-7F28-6243-982F-55A589BCB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789" y="6027738"/>
            <a:ext cx="71770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en-US"/>
              <a:t>CS194: Intro to Computer Vision and Comp. Photo</a:t>
            </a:r>
          </a:p>
          <a:p>
            <a:pPr algn="r" eaLnBrk="1" hangingPunct="1">
              <a:spcBef>
                <a:spcPct val="0"/>
              </a:spcBef>
            </a:pPr>
            <a:r>
              <a:rPr lang="en-US" altLang="en-US"/>
              <a:t>Alexei Efros, UC Berkeley, Fall 2020</a:t>
            </a:r>
          </a:p>
        </p:txBody>
      </p:sp>
    </p:spTree>
    <p:extLst>
      <p:ext uri="{BB962C8B-B14F-4D97-AF65-F5344CB8AC3E}">
        <p14:creationId xmlns:p14="http://schemas.microsoft.com/office/powerpoint/2010/main" val="3062938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CF54DB7-4A0A-AC4E-95EB-545758166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alpha: center seam</a:t>
            </a:r>
          </a:p>
        </p:txBody>
      </p:sp>
      <p:pic>
        <p:nvPicPr>
          <p:cNvPr id="40963" name="Picture 4" descr="wim1">
            <a:extLst>
              <a:ext uri="{FF2B5EF4-FFF2-40B4-BE49-F238E27FC236}">
                <a16:creationId xmlns:a16="http://schemas.microsoft.com/office/drawing/2014/main" id="{54180363-0073-9A41-8D2E-814042DD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wim2">
            <a:extLst>
              <a:ext uri="{FF2B5EF4-FFF2-40B4-BE49-F238E27FC236}">
                <a16:creationId xmlns:a16="http://schemas.microsoft.com/office/drawing/2014/main" id="{E6264EF4-EC5B-4A46-A627-7A55E5A3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39" name="Text Box 7">
            <a:extLst>
              <a:ext uri="{FF2B5EF4-FFF2-40B4-BE49-F238E27FC236}">
                <a16:creationId xmlns:a16="http://schemas.microsoft.com/office/drawing/2014/main" id="{22F65EBA-9F80-4C4B-9938-2EB1EFE0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4" y="6211888"/>
            <a:ext cx="459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Alpha = logical(dtrans1&gt;dtrans2)</a:t>
            </a:r>
          </a:p>
        </p:txBody>
      </p:sp>
      <p:pic>
        <p:nvPicPr>
          <p:cNvPr id="40966" name="Picture 10" descr="w2">
            <a:extLst>
              <a:ext uri="{FF2B5EF4-FFF2-40B4-BE49-F238E27FC236}">
                <a16:creationId xmlns:a16="http://schemas.microsoft.com/office/drawing/2014/main" id="{15E261BF-8D2C-9C4F-88C3-C2CBF0C5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8382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11" descr="w1">
            <a:extLst>
              <a:ext uri="{FF2B5EF4-FFF2-40B4-BE49-F238E27FC236}">
                <a16:creationId xmlns:a16="http://schemas.microsoft.com/office/drawing/2014/main" id="{8699574D-F353-E649-BF14-BF0600F1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81915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 Box 12">
            <a:extLst>
              <a:ext uri="{FF2B5EF4-FFF2-40B4-BE49-F238E27FC236}">
                <a16:creationId xmlns:a16="http://schemas.microsoft.com/office/drawing/2014/main" id="{05BE2D20-CE1A-DA4D-840E-5D3BD0F87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589" y="2606676"/>
            <a:ext cx="15758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Distance</a:t>
            </a:r>
          </a:p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Transform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Courier" pitchFamily="2" charset="0"/>
                <a:cs typeface="Arial" panose="020B0604020202020204" pitchFamily="34" charset="0"/>
              </a:rPr>
              <a:t>bwdist</a:t>
            </a:r>
          </a:p>
        </p:txBody>
      </p:sp>
      <p:pic>
        <p:nvPicPr>
          <p:cNvPr id="479245" name="Picture 13" descr="a">
            <a:extLst>
              <a:ext uri="{FF2B5EF4-FFF2-40B4-BE49-F238E27FC236}">
                <a16:creationId xmlns:a16="http://schemas.microsoft.com/office/drawing/2014/main" id="{4D071216-B3B0-3C4E-925C-6CE745E4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3657600"/>
            <a:ext cx="24685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9246" name="Picture 14" descr="mos">
            <a:extLst>
              <a:ext uri="{FF2B5EF4-FFF2-40B4-BE49-F238E27FC236}">
                <a16:creationId xmlns:a16="http://schemas.microsoft.com/office/drawing/2014/main" id="{74005F32-C6A1-5842-851E-24BD21F0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657600"/>
            <a:ext cx="24685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F448837-467F-A544-9AFC-D67EE3F44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alpha: blurred seam</a:t>
            </a:r>
          </a:p>
        </p:txBody>
      </p:sp>
      <p:pic>
        <p:nvPicPr>
          <p:cNvPr id="41987" name="Picture 3" descr="wim1">
            <a:extLst>
              <a:ext uri="{FF2B5EF4-FFF2-40B4-BE49-F238E27FC236}">
                <a16:creationId xmlns:a16="http://schemas.microsoft.com/office/drawing/2014/main" id="{57EE4AA2-2196-B642-9560-38A4D624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wim2">
            <a:extLst>
              <a:ext uri="{FF2B5EF4-FFF2-40B4-BE49-F238E27FC236}">
                <a16:creationId xmlns:a16="http://schemas.microsoft.com/office/drawing/2014/main" id="{9B20E295-BF38-6C4F-AC94-7E9BE79E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16FF2D7B-FAB5-0A4B-966A-21655FAFF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4" y="6211888"/>
            <a:ext cx="2262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Alpha = blurred</a:t>
            </a:r>
          </a:p>
        </p:txBody>
      </p:sp>
      <p:pic>
        <p:nvPicPr>
          <p:cNvPr id="41990" name="Picture 6" descr="w2">
            <a:extLst>
              <a:ext uri="{FF2B5EF4-FFF2-40B4-BE49-F238E27FC236}">
                <a16:creationId xmlns:a16="http://schemas.microsoft.com/office/drawing/2014/main" id="{4AF93756-BFCB-AA45-86B4-FC75A53C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8382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 descr="w1">
            <a:extLst>
              <a:ext uri="{FF2B5EF4-FFF2-40B4-BE49-F238E27FC236}">
                <a16:creationId xmlns:a16="http://schemas.microsoft.com/office/drawing/2014/main" id="{D140DC5D-7D39-2C46-85BA-80632559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81915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Text Box 8">
            <a:extLst>
              <a:ext uri="{FF2B5EF4-FFF2-40B4-BE49-F238E27FC236}">
                <a16:creationId xmlns:a16="http://schemas.microsoft.com/office/drawing/2014/main" id="{FEEF548D-2922-8B40-A6AC-D8C2F5B1B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588" y="2606676"/>
            <a:ext cx="1484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Distance</a:t>
            </a:r>
          </a:p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transform</a:t>
            </a:r>
          </a:p>
        </p:txBody>
      </p:sp>
      <p:pic>
        <p:nvPicPr>
          <p:cNvPr id="481291" name="Picture 11" descr="mos">
            <a:extLst>
              <a:ext uri="{FF2B5EF4-FFF2-40B4-BE49-F238E27FC236}">
                <a16:creationId xmlns:a16="http://schemas.microsoft.com/office/drawing/2014/main" id="{2F6B32B8-4661-A34D-8321-3D49F929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12" descr="a">
            <a:extLst>
              <a:ext uri="{FF2B5EF4-FFF2-40B4-BE49-F238E27FC236}">
                <a16:creationId xmlns:a16="http://schemas.microsoft.com/office/drawing/2014/main" id="{64097A62-39B1-E249-BE72-10C85E9C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0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47B83AA-4ED8-C049-8E6D-BA27C8FEC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Simplification: Two-band Blending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3F6E0F-D5EC-5441-9935-82D583F5D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Brown &amp; Lowe, 2003</a:t>
            </a:r>
          </a:p>
          <a:p>
            <a:pPr lvl="1"/>
            <a:r>
              <a:rPr lang="en-US" altLang="en-US"/>
              <a:t>Only use two bands: high freq. and low freq.</a:t>
            </a:r>
          </a:p>
          <a:p>
            <a:pPr lvl="1"/>
            <a:r>
              <a:rPr lang="en-US" altLang="en-US"/>
              <a:t>Blends low freq. smoothly</a:t>
            </a:r>
          </a:p>
          <a:p>
            <a:pPr lvl="1"/>
            <a:r>
              <a:rPr lang="en-US" altLang="en-US"/>
              <a:t>Blend high freq. with no smoothing: use binary alpha</a:t>
            </a:r>
          </a:p>
          <a:p>
            <a:pPr lvl="1"/>
            <a:endParaRPr lang="en-US" altLang="en-US"/>
          </a:p>
        </p:txBody>
      </p:sp>
      <p:pic>
        <p:nvPicPr>
          <p:cNvPr id="43012" name="Picture 4" descr="79">
            <a:extLst>
              <a:ext uri="{FF2B5EF4-FFF2-40B4-BE49-F238E27FC236}">
                <a16:creationId xmlns:a16="http://schemas.microsoft.com/office/drawing/2014/main" id="{681FDE0C-9F80-F540-BF28-8F700CB3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2309" name="Picture 5" descr="pano">
            <a:extLst>
              <a:ext uri="{FF2B5EF4-FFF2-40B4-BE49-F238E27FC236}">
                <a16:creationId xmlns:a16="http://schemas.microsoft.com/office/drawing/2014/main" id="{C29F9E56-BE22-C941-92D3-8CFD1BBC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ow">
            <a:extLst>
              <a:ext uri="{FF2B5EF4-FFF2-40B4-BE49-F238E27FC236}">
                <a16:creationId xmlns:a16="http://schemas.microsoft.com/office/drawing/2014/main" id="{230BAE0C-2E08-7248-B0E7-25F0820E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high2">
            <a:extLst>
              <a:ext uri="{FF2B5EF4-FFF2-40B4-BE49-F238E27FC236}">
                <a16:creationId xmlns:a16="http://schemas.microsoft.com/office/drawing/2014/main" id="{F31902B8-5853-2D4D-9551-41605C980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62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 Box 4">
            <a:extLst>
              <a:ext uri="{FF2B5EF4-FFF2-40B4-BE49-F238E27FC236}">
                <a16:creationId xmlns:a16="http://schemas.microsoft.com/office/drawing/2014/main" id="{6D7D3B6D-2634-D84C-86F3-C776AD81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3429000"/>
            <a:ext cx="4970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Low frequency (</a:t>
            </a:r>
            <a:r>
              <a:rPr lang="en-US" altLang="en-US" sz="2600">
                <a:solidFill>
                  <a:srgbClr val="000000"/>
                </a:solidFill>
                <a:latin typeface="Symbol" pitchFamily="2" charset="2"/>
                <a:cs typeface="Arial" panose="020B0604020202020204" pitchFamily="34" charset="0"/>
              </a:rPr>
              <a:t>l</a:t>
            </a: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 &gt; 2 pixels)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64064D31-43D5-B945-A8E0-0D9C24C1B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6369050"/>
            <a:ext cx="50704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High frequency (</a:t>
            </a:r>
            <a:r>
              <a:rPr lang="en-US" altLang="en-US" sz="2600">
                <a:solidFill>
                  <a:srgbClr val="000000"/>
                </a:solidFill>
                <a:latin typeface="Symbol" pitchFamily="2" charset="2"/>
                <a:cs typeface="Arial" panose="020B0604020202020204" pitchFamily="34" charset="0"/>
              </a:rPr>
              <a:t>l</a:t>
            </a: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 &lt; 2 pixels)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7CDC5F5D-4172-744E-A44E-9693D5FE1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2-band “Laplacian Stack” Blending</a:t>
            </a:r>
          </a:p>
        </p:txBody>
      </p:sp>
    </p:spTree>
    <p:extLst>
      <p:ext uri="{BB962C8B-B14F-4D97-AF65-F5344CB8AC3E}">
        <p14:creationId xmlns:p14="http://schemas.microsoft.com/office/powerpoint/2010/main" val="2148430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linear2">
            <a:extLst>
              <a:ext uri="{FF2B5EF4-FFF2-40B4-BE49-F238E27FC236}">
                <a16:creationId xmlns:a16="http://schemas.microsoft.com/office/drawing/2014/main" id="{79411143-8575-3F45-AFE3-E655F77C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10164763" cy="76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>
            <a:extLst>
              <a:ext uri="{FF2B5EF4-FFF2-40B4-BE49-F238E27FC236}">
                <a16:creationId xmlns:a16="http://schemas.microsoft.com/office/drawing/2014/main" id="{9CCBA288-E555-9F49-922B-EE1AF93D0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Blending</a:t>
            </a:r>
          </a:p>
        </p:txBody>
      </p:sp>
    </p:spTree>
    <p:extLst>
      <p:ext uri="{BB962C8B-B14F-4D97-AF65-F5344CB8AC3E}">
        <p14:creationId xmlns:p14="http://schemas.microsoft.com/office/powerpoint/2010/main" val="2053649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2band2">
            <a:extLst>
              <a:ext uri="{FF2B5EF4-FFF2-40B4-BE49-F238E27FC236}">
                <a16:creationId xmlns:a16="http://schemas.microsoft.com/office/drawing/2014/main" id="{929AD0DE-9719-E342-9D4F-387044A68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10164763" cy="76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3">
            <a:extLst>
              <a:ext uri="{FF2B5EF4-FFF2-40B4-BE49-F238E27FC236}">
                <a16:creationId xmlns:a16="http://schemas.microsoft.com/office/drawing/2014/main" id="{53483B47-25AF-9848-AF1E-C296CF91F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2-band Blending</a:t>
            </a:r>
          </a:p>
        </p:txBody>
      </p:sp>
    </p:spTree>
    <p:extLst>
      <p:ext uri="{BB962C8B-B14F-4D97-AF65-F5344CB8AC3E}">
        <p14:creationId xmlns:p14="http://schemas.microsoft.com/office/powerpoint/2010/main" val="239654355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6A67CFE-D58F-0947-ACE5-0D5BDFE6B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90FA50-C04F-7E48-9B2F-0E5708C7E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</p:txBody>
      </p:sp>
      <p:pic>
        <p:nvPicPr>
          <p:cNvPr id="5124" name="Picture 4" descr="compact">
            <a:extLst>
              <a:ext uri="{FF2B5EF4-FFF2-40B4-BE49-F238E27FC236}">
                <a16:creationId xmlns:a16="http://schemas.microsoft.com/office/drawing/2014/main" id="{40305206-A7CF-564E-8EB2-E09F2128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98814"/>
            <a:ext cx="91440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>
            <a:extLst>
              <a:ext uri="{FF2B5EF4-FFF2-40B4-BE49-F238E27FC236}">
                <a16:creationId xmlns:a16="http://schemas.microsoft.com/office/drawing/2014/main" id="{9FA1E11D-3ACB-9447-88CE-58959BBE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  <p:extLst>
      <p:ext uri="{BB962C8B-B14F-4D97-AF65-F5344CB8AC3E}">
        <p14:creationId xmlns:p14="http://schemas.microsoft.com/office/powerpoint/2010/main" val="68999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FC23348-E44E-EE44-92E6-361D4556C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1021082-9661-E24C-BB25-26774E23B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  <a:p>
            <a:pPr lvl="1"/>
            <a:r>
              <a:rPr lang="en-US" altLang="en-US"/>
              <a:t>Human FOV                = 200 x 135°</a:t>
            </a:r>
          </a:p>
          <a:p>
            <a:pPr lvl="1"/>
            <a:endParaRPr lang="en-US" altLang="en-US"/>
          </a:p>
        </p:txBody>
      </p:sp>
      <p:pic>
        <p:nvPicPr>
          <p:cNvPr id="6148" name="Picture 4" descr="human">
            <a:extLst>
              <a:ext uri="{FF2B5EF4-FFF2-40B4-BE49-F238E27FC236}">
                <a16:creationId xmlns:a16="http://schemas.microsoft.com/office/drawing/2014/main" id="{36919E5C-DF04-7C47-B815-111F676C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98814"/>
            <a:ext cx="91440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5">
            <a:extLst>
              <a:ext uri="{FF2B5EF4-FFF2-40B4-BE49-F238E27FC236}">
                <a16:creationId xmlns:a16="http://schemas.microsoft.com/office/drawing/2014/main" id="{5077A0E4-6742-2A44-BBFD-CF14BA994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  <p:extLst>
      <p:ext uri="{BB962C8B-B14F-4D97-AF65-F5344CB8AC3E}">
        <p14:creationId xmlns:p14="http://schemas.microsoft.com/office/powerpoint/2010/main" val="394077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2FCD558-E307-FE43-AC7E-801CA830A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66F0C37-03AC-9349-857C-29EB1DDEE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  <a:p>
            <a:pPr lvl="1"/>
            <a:r>
              <a:rPr lang="en-US" altLang="en-US"/>
              <a:t>Human FOV                = 200 x 135°</a:t>
            </a:r>
          </a:p>
          <a:p>
            <a:pPr lvl="1"/>
            <a:r>
              <a:rPr lang="en-US" altLang="en-US"/>
              <a:t>Panoramic Mosaic        = 360 x 180°</a:t>
            </a:r>
          </a:p>
          <a:p>
            <a:pPr lvl="1"/>
            <a:endParaRPr lang="en-US" altLang="en-US"/>
          </a:p>
        </p:txBody>
      </p:sp>
      <p:pic>
        <p:nvPicPr>
          <p:cNvPr id="7172" name="Picture 4" descr="294x1000">
            <a:extLst>
              <a:ext uri="{FF2B5EF4-FFF2-40B4-BE49-F238E27FC236}">
                <a16:creationId xmlns:a16="http://schemas.microsoft.com/office/drawing/2014/main" id="{D2566159-158D-5747-9F1F-78553530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914400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>
            <a:extLst>
              <a:ext uri="{FF2B5EF4-FFF2-40B4-BE49-F238E27FC236}">
                <a16:creationId xmlns:a16="http://schemas.microsoft.com/office/drawing/2014/main" id="{42324AE2-2B85-F246-B5B0-387979DB3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  <p:extLst>
      <p:ext uri="{BB962C8B-B14F-4D97-AF65-F5344CB8AC3E}">
        <p14:creationId xmlns:p14="http://schemas.microsoft.com/office/powerpoint/2010/main" val="298008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865E6AD-BD90-2847-8F77-BD3A22392E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Mosaics: stitching images together</a:t>
            </a:r>
          </a:p>
        </p:txBody>
      </p:sp>
      <p:pic>
        <p:nvPicPr>
          <p:cNvPr id="8195" name="Picture 4" descr="IMG_0107">
            <a:extLst>
              <a:ext uri="{FF2B5EF4-FFF2-40B4-BE49-F238E27FC236}">
                <a16:creationId xmlns:a16="http://schemas.microsoft.com/office/drawing/2014/main" id="{63E9533A-B50E-2A4D-A2F0-5282BF5D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 descr="IMG_0100">
            <a:extLst>
              <a:ext uri="{FF2B5EF4-FFF2-40B4-BE49-F238E27FC236}">
                <a16:creationId xmlns:a16="http://schemas.microsoft.com/office/drawing/2014/main" id="{251FB5C7-3ED9-2C40-A3CB-495884FE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6" descr="IMG_0101">
            <a:extLst>
              <a:ext uri="{FF2B5EF4-FFF2-40B4-BE49-F238E27FC236}">
                <a16:creationId xmlns:a16="http://schemas.microsoft.com/office/drawing/2014/main" id="{BDDCE08B-8D02-1945-834D-4614CC0A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7" descr="IMG_0102">
            <a:extLst>
              <a:ext uri="{FF2B5EF4-FFF2-40B4-BE49-F238E27FC236}">
                <a16:creationId xmlns:a16="http://schemas.microsoft.com/office/drawing/2014/main" id="{332E1C09-A6A0-7640-9F63-4AE06DBD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8" descr="IMG_0103">
            <a:extLst>
              <a:ext uri="{FF2B5EF4-FFF2-40B4-BE49-F238E27FC236}">
                <a16:creationId xmlns:a16="http://schemas.microsoft.com/office/drawing/2014/main" id="{A18E452C-5683-E44D-B918-F99B8282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9" descr="IMG_0104">
            <a:extLst>
              <a:ext uri="{FF2B5EF4-FFF2-40B4-BE49-F238E27FC236}">
                <a16:creationId xmlns:a16="http://schemas.microsoft.com/office/drawing/2014/main" id="{9173CF9F-6ED2-C344-928C-A05B5D71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0" descr="IMG_0105">
            <a:extLst>
              <a:ext uri="{FF2B5EF4-FFF2-40B4-BE49-F238E27FC236}">
                <a16:creationId xmlns:a16="http://schemas.microsoft.com/office/drawing/2014/main" id="{3316F772-E83F-FE4F-9252-1B5794F5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1" descr="IMG_0106">
            <a:extLst>
              <a:ext uri="{FF2B5EF4-FFF2-40B4-BE49-F238E27FC236}">
                <a16:creationId xmlns:a16="http://schemas.microsoft.com/office/drawing/2014/main" id="{6ACF652E-25BA-D64E-8750-B96502DC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0012" name="Picture 12" descr="pan2">
            <a:extLst>
              <a:ext uri="{FF2B5EF4-FFF2-40B4-BE49-F238E27FC236}">
                <a16:creationId xmlns:a16="http://schemas.microsoft.com/office/drawing/2014/main" id="{1446D5AD-B2C6-B347-9B96-70D7D3740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98950"/>
            <a:ext cx="6535738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0013" name="Text Box 13">
            <a:extLst>
              <a:ext uri="{FF2B5EF4-FFF2-40B4-BE49-F238E27FC236}">
                <a16:creationId xmlns:a16="http://schemas.microsoft.com/office/drawing/2014/main" id="{889A6238-90F2-AC41-A948-F8E63C73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1" y="6461126"/>
            <a:ext cx="307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wide-angle camera</a:t>
            </a:r>
          </a:p>
        </p:txBody>
      </p:sp>
    </p:spTree>
    <p:extLst>
      <p:ext uri="{BB962C8B-B14F-4D97-AF65-F5344CB8AC3E}">
        <p14:creationId xmlns:p14="http://schemas.microsoft.com/office/powerpoint/2010/main" val="18214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3A19BBE-A2C6-1D48-93B8-422DBD1D61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Naïve Stitching</a:t>
            </a:r>
          </a:p>
        </p:txBody>
      </p:sp>
      <p:sp>
        <p:nvSpPr>
          <p:cNvPr id="645123" name="Rectangle 3">
            <a:extLst>
              <a:ext uri="{FF2B5EF4-FFF2-40B4-BE49-F238E27FC236}">
                <a16:creationId xmlns:a16="http://schemas.microsoft.com/office/drawing/2014/main" id="{BC87F576-9B08-E546-8770-3B3654A418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4495800"/>
            <a:ext cx="6553200" cy="5334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/>
              <a:t>Translations are not enough to align the images</a:t>
            </a:r>
          </a:p>
        </p:txBody>
      </p:sp>
      <p:pic>
        <p:nvPicPr>
          <p:cNvPr id="9220" name="Picture 6" descr="IMG_0105">
            <a:extLst>
              <a:ext uri="{FF2B5EF4-FFF2-40B4-BE49-F238E27FC236}">
                <a16:creationId xmlns:a16="http://schemas.microsoft.com/office/drawing/2014/main" id="{6BCA8A53-5BAC-E34E-A90C-F5044AB9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IMG_0102">
            <a:extLst>
              <a:ext uri="{FF2B5EF4-FFF2-40B4-BE49-F238E27FC236}">
                <a16:creationId xmlns:a16="http://schemas.microsoft.com/office/drawing/2014/main" id="{24A6AA34-5584-FE40-8E22-02CE2D0B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0668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3" name="Picture 13" descr="pan3">
            <a:extLst>
              <a:ext uri="{FF2B5EF4-FFF2-40B4-BE49-F238E27FC236}">
                <a16:creationId xmlns:a16="http://schemas.microsoft.com/office/drawing/2014/main" id="{A6E69F9F-BF9A-AD47-8293-ED4A31F9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4953000"/>
            <a:ext cx="375761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>
            <a:extLst>
              <a:ext uri="{FF2B5EF4-FFF2-40B4-BE49-F238E27FC236}">
                <a16:creationId xmlns:a16="http://schemas.microsoft.com/office/drawing/2014/main" id="{EE7F3961-E84A-AE4A-824E-95F78E2DA5C6}"/>
              </a:ext>
            </a:extLst>
          </p:cNvPr>
          <p:cNvGrpSpPr>
            <a:grpSpLocks/>
          </p:cNvGrpSpPr>
          <p:nvPr/>
        </p:nvGrpSpPr>
        <p:grpSpPr bwMode="auto">
          <a:xfrm>
            <a:off x="1903414" y="2514600"/>
            <a:ext cx="8002587" cy="1911350"/>
            <a:chOff x="239" y="1584"/>
            <a:chExt cx="5041" cy="1204"/>
          </a:xfrm>
        </p:grpSpPr>
        <p:pic>
          <p:nvPicPr>
            <p:cNvPr id="9224" name="Picture 7" descr="IMG_0105">
              <a:extLst>
                <a:ext uri="{FF2B5EF4-FFF2-40B4-BE49-F238E27FC236}">
                  <a16:creationId xmlns:a16="http://schemas.microsoft.com/office/drawing/2014/main" id="{ED260EB1-3851-E346-84C0-3153DD82D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11" descr="IMG_0102">
              <a:extLst>
                <a:ext uri="{FF2B5EF4-FFF2-40B4-BE49-F238E27FC236}">
                  <a16:creationId xmlns:a16="http://schemas.microsoft.com/office/drawing/2014/main" id="{80AD4D95-AC1C-1742-8D19-948464D33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8" descr="IMG_0102">
              <a:extLst>
                <a:ext uri="{FF2B5EF4-FFF2-40B4-BE49-F238E27FC236}">
                  <a16:creationId xmlns:a16="http://schemas.microsoft.com/office/drawing/2014/main" id="{8650B729-0C1B-8D46-ADDD-F9A7EB8C8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12" descr="IMG_0105">
              <a:extLst>
                <a:ext uri="{FF2B5EF4-FFF2-40B4-BE49-F238E27FC236}">
                  <a16:creationId xmlns:a16="http://schemas.microsoft.com/office/drawing/2014/main" id="{1A9A4638-8A20-3D41-AED4-D97C2F74B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8" name="Text Box 15">
              <a:extLst>
                <a:ext uri="{FF2B5EF4-FFF2-40B4-BE49-F238E27FC236}">
                  <a16:creationId xmlns:a16="http://schemas.microsoft.com/office/drawing/2014/main" id="{AB846D9E-9ED0-A84C-A43D-9A6C85D76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" y="1584"/>
              <a:ext cx="8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left on top</a:t>
              </a:r>
            </a:p>
          </p:txBody>
        </p:sp>
        <p:sp>
          <p:nvSpPr>
            <p:cNvPr id="9229" name="Text Box 16">
              <a:extLst>
                <a:ext uri="{FF2B5EF4-FFF2-40B4-BE49-F238E27FC236}">
                  <a16:creationId xmlns:a16="http://schemas.microsoft.com/office/drawing/2014/main" id="{E7C78A0B-7B5A-EA40-A823-F34593546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5" y="1584"/>
              <a:ext cx="9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right on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11286</TotalTime>
  <Words>1375</Words>
  <Application>Microsoft Macintosh PowerPoint</Application>
  <PresentationFormat>Widescreen</PresentationFormat>
  <Paragraphs>282</Paragraphs>
  <Slides>45</Slides>
  <Notes>0</Notes>
  <HiddenSlides>1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Calibri</vt:lpstr>
      <vt:lpstr>Calibri Light</vt:lpstr>
      <vt:lpstr>Courier</vt:lpstr>
      <vt:lpstr>Gill Sans</vt:lpstr>
      <vt:lpstr>Helvetica Light</vt:lpstr>
      <vt:lpstr>Symbol</vt:lpstr>
      <vt:lpstr>Tahoma</vt:lpstr>
      <vt:lpstr>Times New Roman</vt:lpstr>
      <vt:lpstr>Verdana</vt:lpstr>
      <vt:lpstr>Office Theme</vt:lpstr>
      <vt:lpstr>Equation</vt:lpstr>
      <vt:lpstr>Photo Editor Photo</vt:lpstr>
      <vt:lpstr>PowerPoint Presentation</vt:lpstr>
      <vt:lpstr>scene tensor factorization</vt:lpstr>
      <vt:lpstr>consistent labeling using  tensor factorization</vt:lpstr>
      <vt:lpstr>Homographies and Mosaics</vt:lpstr>
      <vt:lpstr>Why Mosaic?</vt:lpstr>
      <vt:lpstr>Why Mosaic?</vt:lpstr>
      <vt:lpstr>Why Mosaic?</vt:lpstr>
      <vt:lpstr>Mosaics: stitching images together</vt:lpstr>
      <vt:lpstr>Naïve Stitching</vt:lpstr>
      <vt:lpstr>A pencil of rays contains all views</vt:lpstr>
      <vt:lpstr>Image reprojection</vt:lpstr>
      <vt:lpstr>How to do it?</vt:lpstr>
      <vt:lpstr>Image reprojection</vt:lpstr>
      <vt:lpstr>PowerPoint Presentation</vt:lpstr>
      <vt:lpstr>Homography</vt:lpstr>
      <vt:lpstr>Image warping with homographies</vt:lpstr>
      <vt:lpstr>Image rectification</vt:lpstr>
      <vt:lpstr>Least Squares Example</vt:lpstr>
      <vt:lpstr>Least Squares Example</vt:lpstr>
      <vt:lpstr>Least-Squares</vt:lpstr>
      <vt:lpstr>Solving for homographies</vt:lpstr>
      <vt:lpstr>Fun with homographies</vt:lpstr>
      <vt:lpstr>Analysing patterns and shapes</vt:lpstr>
      <vt:lpstr>Analysing patterns and shapes</vt:lpstr>
      <vt:lpstr>Analysing patterns and shapes</vt:lpstr>
      <vt:lpstr>Analysing patterns and shapes</vt:lpstr>
      <vt:lpstr>Panoramas</vt:lpstr>
      <vt:lpstr>changing camera center</vt:lpstr>
      <vt:lpstr>Planar scene (or far away)</vt:lpstr>
      <vt:lpstr>Planar mosaic</vt:lpstr>
      <vt:lpstr>Julian Beever: Manual Homographies</vt:lpstr>
      <vt:lpstr>Holbein, The Ambassadors</vt:lpstr>
      <vt:lpstr>Programming Project #5 (part 1)</vt:lpstr>
      <vt:lpstr>Bells and Whistles</vt:lpstr>
      <vt:lpstr>Bells and Whistles</vt:lpstr>
      <vt:lpstr>From previous year’s classes</vt:lpstr>
      <vt:lpstr>Bells and Whistles</vt:lpstr>
      <vt:lpstr>Example homography final project</vt:lpstr>
      <vt:lpstr>Setting alpha: simple averaging</vt:lpstr>
      <vt:lpstr>Setting alpha: center seam</vt:lpstr>
      <vt:lpstr>Setting alpha: blurred seam</vt:lpstr>
      <vt:lpstr>Simplification: Two-band Blending</vt:lpstr>
      <vt:lpstr>2-band “Laplacian Stack” Blending</vt:lpstr>
      <vt:lpstr>Linear Blending</vt:lpstr>
      <vt:lpstr>2-band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Coded photography</dc:title>
  <dc:creator>Ioannis Gkioulekas</dc:creator>
  <cp:lastModifiedBy>Pless, Robert Bryan</cp:lastModifiedBy>
  <cp:revision>1409</cp:revision>
  <dcterms:created xsi:type="dcterms:W3CDTF">2017-08-27T19:52:29Z</dcterms:created>
  <dcterms:modified xsi:type="dcterms:W3CDTF">2022-03-20T23:05:33Z</dcterms:modified>
</cp:coreProperties>
</file>